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89" r:id="rId5"/>
    <p:sldId id="290" r:id="rId6"/>
    <p:sldId id="260" r:id="rId7"/>
    <p:sldId id="265" r:id="rId8"/>
    <p:sldId id="286" r:id="rId9"/>
    <p:sldId id="291" r:id="rId10"/>
    <p:sldId id="287" r:id="rId11"/>
    <p:sldId id="288" r:id="rId12"/>
    <p:sldId id="264" r:id="rId13"/>
    <p:sldId id="292" r:id="rId14"/>
    <p:sldId id="270" r:id="rId15"/>
    <p:sldId id="263" r:id="rId16"/>
    <p:sldId id="271" r:id="rId17"/>
    <p:sldId id="262" r:id="rId18"/>
    <p:sldId id="269" r:id="rId19"/>
    <p:sldId id="268" r:id="rId20"/>
    <p:sldId id="267" r:id="rId21"/>
    <p:sldId id="281" r:id="rId22"/>
    <p:sldId id="280" r:id="rId23"/>
    <p:sldId id="282" r:id="rId24"/>
    <p:sldId id="279" r:id="rId25"/>
    <p:sldId id="285" r:id="rId26"/>
    <p:sldId id="284" r:id="rId27"/>
    <p:sldId id="283" r:id="rId28"/>
    <p:sldId id="278" r:id="rId29"/>
    <p:sldId id="266"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84" y="4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540C6BD-FEB4-4B83-A022-EF4F96FA3D32}" type="datetimeFigureOut">
              <a:rPr lang="ru-RU" smtClean="0"/>
              <a:pPr/>
              <a:t>05.10.2021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00E9AF-8E39-44FE-A7C4-FABC72D065F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0C6BD-FEB4-4B83-A022-EF4F96FA3D32}" type="datetimeFigureOut">
              <a:rPr lang="ru-RU" smtClean="0"/>
              <a:pPr/>
              <a:t>05.10.2021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0E9AF-8E39-44FE-A7C4-FABC72D065F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hyperlink" Target="http://www.ustroy.ru/" TargetMode="Externa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179512" y="188640"/>
            <a:ext cx="1296144" cy="5760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C00000"/>
                </a:solidFill>
              </a:rPr>
              <a:t>ССО</a:t>
            </a:r>
            <a:endParaRPr lang="ru-RU" sz="2000" b="1" dirty="0">
              <a:solidFill>
                <a:srgbClr val="C00000"/>
              </a:solidFill>
            </a:endParaRPr>
          </a:p>
        </p:txBody>
      </p:sp>
      <p:sp>
        <p:nvSpPr>
          <p:cNvPr id="6" name="Прямоугольник 5"/>
          <p:cNvSpPr/>
          <p:nvPr/>
        </p:nvSpPr>
        <p:spPr>
          <a:xfrm>
            <a:off x="1763688" y="2348880"/>
            <a:ext cx="5328592" cy="86409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rgbClr val="C00000"/>
                </a:solidFill>
              </a:rPr>
              <a:t>КК – Лекция №4 –  </a:t>
            </a:r>
            <a:r>
              <a:rPr lang="ru-RU" sz="2000" b="1" dirty="0" smtClean="0">
                <a:solidFill>
                  <a:srgbClr val="C00000"/>
                </a:solidFill>
                <a:latin typeface="Times New Roman" pitchFamily="18" charset="0"/>
                <a:cs typeface="Times New Roman" pitchFamily="18" charset="0"/>
              </a:rPr>
              <a:t>Инструмент, </a:t>
            </a:r>
            <a:r>
              <a:rPr lang="ru-RU" sz="2000" b="1" dirty="0" smtClean="0">
                <a:solidFill>
                  <a:srgbClr val="C00000"/>
                </a:solidFill>
              </a:rPr>
              <a:t>т</a:t>
            </a:r>
            <a:r>
              <a:rPr lang="ru-RU" sz="2000" b="1" dirty="0" smtClean="0">
                <a:solidFill>
                  <a:srgbClr val="C00000"/>
                </a:solidFill>
                <a:latin typeface="Times New Roman" pitchFamily="18" charset="0"/>
                <a:cs typeface="Times New Roman" pitchFamily="18" charset="0"/>
              </a:rPr>
              <a:t>ранспортирование  и укладка кирпича. </a:t>
            </a:r>
            <a:endParaRPr lang="ru-RU" sz="20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pic>
        <p:nvPicPr>
          <p:cNvPr id="10" name="Рисунок 9" descr="C:\Documents and Settings\Admin\Рабочий стол\Женька\Сканер\media\image1.jpeg"/>
          <p:cNvPicPr/>
          <p:nvPr/>
        </p:nvPicPr>
        <p:blipFill>
          <a:blip r:embed="rId2" cstate="print"/>
          <a:srcRect/>
          <a:stretch>
            <a:fillRect/>
          </a:stretch>
        </p:blipFill>
        <p:spPr bwMode="auto">
          <a:xfrm>
            <a:off x="40024" y="45736"/>
            <a:ext cx="4449680" cy="3401552"/>
          </a:xfrm>
          <a:prstGeom prst="rect">
            <a:avLst/>
          </a:prstGeom>
          <a:noFill/>
          <a:ln w="9525">
            <a:solidFill>
              <a:schemeClr val="tx1"/>
            </a:solidFill>
            <a:miter lim="800000"/>
            <a:headEnd/>
            <a:tailEnd/>
          </a:ln>
        </p:spPr>
      </p:pic>
      <p:sp>
        <p:nvSpPr>
          <p:cNvPr id="11" name="Прямоугольник 10"/>
          <p:cNvSpPr/>
          <p:nvPr/>
        </p:nvSpPr>
        <p:spPr>
          <a:xfrm>
            <a:off x="4578872" y="238920"/>
            <a:ext cx="4049632" cy="244827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 6.</a:t>
            </a:r>
            <a:r>
              <a:rPr lang="ru-RU" sz="1600" b="1" dirty="0" smtClean="0">
                <a:solidFill>
                  <a:srgbClr val="C00000"/>
                </a:solidFill>
                <a:latin typeface="Times New Roman" pitchFamily="18" charset="0"/>
                <a:cs typeface="Times New Roman" pitchFamily="18" charset="0"/>
              </a:rPr>
              <a:t> Панельные подмости на треугольных шарнирных опорах:</a:t>
            </a:r>
          </a:p>
          <a:p>
            <a:r>
              <a:rPr lang="ru-RU" sz="1600" b="1" i="1" dirty="0" smtClean="0">
                <a:solidFill>
                  <a:srgbClr val="C00000"/>
                </a:solidFill>
                <a:latin typeface="Times New Roman" pitchFamily="18" charset="0"/>
                <a:cs typeface="Times New Roman" pitchFamily="18" charset="0"/>
              </a:rPr>
              <a:t>а —</a:t>
            </a:r>
            <a:r>
              <a:rPr lang="ru-RU" sz="1600" b="1" dirty="0" smtClean="0">
                <a:solidFill>
                  <a:srgbClr val="C00000"/>
                </a:solidFill>
                <a:latin typeface="Times New Roman" pitchFamily="18" charset="0"/>
                <a:cs typeface="Times New Roman" pitchFamily="18" charset="0"/>
              </a:rPr>
              <a:t> для кладки второго яруса;</a:t>
            </a:r>
          </a:p>
          <a:p>
            <a:r>
              <a:rPr lang="ru-RU" sz="1600" b="1" i="1" dirty="0" smtClean="0">
                <a:solidFill>
                  <a:srgbClr val="C00000"/>
                </a:solidFill>
                <a:latin typeface="Times New Roman" pitchFamily="18" charset="0"/>
                <a:cs typeface="Times New Roman" pitchFamily="18" charset="0"/>
              </a:rPr>
              <a:t>б</a:t>
            </a:r>
            <a:r>
              <a:rPr lang="ru-RU" sz="1600" b="1" dirty="0" smtClean="0">
                <a:solidFill>
                  <a:srgbClr val="C00000"/>
                </a:solidFill>
                <a:latin typeface="Times New Roman" pitchFamily="18" charset="0"/>
                <a:cs typeface="Times New Roman" pitchFamily="18" charset="0"/>
              </a:rPr>
              <a:t> — для кладки третьего яруса; </a:t>
            </a:r>
          </a:p>
          <a:p>
            <a:r>
              <a:rPr lang="ru-RU" sz="1600" b="1" dirty="0" smtClean="0">
                <a:solidFill>
                  <a:srgbClr val="C00000"/>
                </a:solidFill>
                <a:latin typeface="Times New Roman" pitchFamily="18" charset="0"/>
                <a:cs typeface="Times New Roman" pitchFamily="18" charset="0"/>
              </a:rPr>
              <a:t>1— опорные тумбы для уголка; </a:t>
            </a:r>
          </a:p>
          <a:p>
            <a:r>
              <a:rPr lang="ru-RU" sz="1600" b="1" i="1" dirty="0" smtClean="0">
                <a:solidFill>
                  <a:srgbClr val="C00000"/>
                </a:solidFill>
                <a:latin typeface="Times New Roman" pitchFamily="18" charset="0"/>
                <a:cs typeface="Times New Roman" pitchFamily="18" charset="0"/>
              </a:rPr>
              <a:t>2</a:t>
            </a:r>
            <a:r>
              <a:rPr lang="ru-RU" sz="1600" b="1" dirty="0" smtClean="0">
                <a:solidFill>
                  <a:srgbClr val="C00000"/>
                </a:solidFill>
                <a:latin typeface="Times New Roman" pitchFamily="18" charset="0"/>
                <a:cs typeface="Times New Roman" pitchFamily="18" charset="0"/>
              </a:rPr>
              <a:t>— прогон настила; </a:t>
            </a:r>
          </a:p>
          <a:p>
            <a:r>
              <a:rPr lang="ru-RU" sz="1600" b="1" dirty="0" smtClean="0">
                <a:solidFill>
                  <a:srgbClr val="C00000"/>
                </a:solidFill>
                <a:latin typeface="Times New Roman" pitchFamily="18" charset="0"/>
                <a:cs typeface="Times New Roman" pitchFamily="18" charset="0"/>
              </a:rPr>
              <a:t>3—ограждение; </a:t>
            </a:r>
          </a:p>
          <a:p>
            <a:r>
              <a:rPr lang="ru-RU" sz="1600" b="1" dirty="0" smtClean="0">
                <a:solidFill>
                  <a:srgbClr val="C00000"/>
                </a:solidFill>
                <a:latin typeface="Times New Roman" pitchFamily="18" charset="0"/>
                <a:cs typeface="Times New Roman" pitchFamily="18" charset="0"/>
              </a:rPr>
              <a:t>4—рабочий настил; </a:t>
            </a:r>
          </a:p>
          <a:p>
            <a:r>
              <a:rPr lang="ru-RU" sz="1600" b="1" dirty="0" smtClean="0">
                <a:solidFill>
                  <a:srgbClr val="C00000"/>
                </a:solidFill>
                <a:latin typeface="Times New Roman" pitchFamily="18" charset="0"/>
                <a:cs typeface="Times New Roman" pitchFamily="18" charset="0"/>
              </a:rPr>
              <a:t>5 — шарнир</a:t>
            </a:r>
          </a:p>
          <a:p>
            <a:endParaRPr lang="ru-RU" sz="1600" b="1" dirty="0">
              <a:solidFill>
                <a:srgbClr val="C00000"/>
              </a:solidFill>
              <a:latin typeface="Times New Roman" pitchFamily="18" charset="0"/>
              <a:cs typeface="Times New Roman" pitchFamily="18" charset="0"/>
            </a:endParaRPr>
          </a:p>
        </p:txBody>
      </p:sp>
      <p:sp>
        <p:nvSpPr>
          <p:cNvPr id="12" name="Прямоугольник 11"/>
          <p:cNvSpPr/>
          <p:nvPr/>
        </p:nvSpPr>
        <p:spPr>
          <a:xfrm>
            <a:off x="4644008" y="3573016"/>
            <a:ext cx="4320480" cy="244827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 7.</a:t>
            </a:r>
            <a:r>
              <a:rPr lang="ru-RU" sz="1600" b="1" dirty="0" smtClean="0">
                <a:solidFill>
                  <a:srgbClr val="C00000"/>
                </a:solidFill>
                <a:latin typeface="Times New Roman" pitchFamily="18" charset="0"/>
                <a:cs typeface="Times New Roman" pitchFamily="18" charset="0"/>
              </a:rPr>
              <a:t> Универсальные самоустанавливающиеся пакетные подмости.</a:t>
            </a:r>
          </a:p>
          <a:p>
            <a:r>
              <a:rPr lang="ru-RU" sz="1600" b="1" dirty="0" smtClean="0">
                <a:solidFill>
                  <a:srgbClr val="C00000"/>
                </a:solidFill>
                <a:latin typeface="Times New Roman" pitchFamily="18" charset="0"/>
                <a:cs typeface="Times New Roman" pitchFamily="18" charset="0"/>
              </a:rPr>
              <a:t>а – е – для кладки соответственно со 2-го по 6-й ярус.</a:t>
            </a:r>
          </a:p>
          <a:p>
            <a:endParaRPr lang="ru-RU" sz="1600" b="1" dirty="0">
              <a:solidFill>
                <a:srgbClr val="C00000"/>
              </a:solidFill>
              <a:latin typeface="Times New Roman" pitchFamily="18" charset="0"/>
              <a:cs typeface="Times New Roman" pitchFamily="18" charset="0"/>
            </a:endParaRPr>
          </a:p>
        </p:txBody>
      </p:sp>
      <p:pic>
        <p:nvPicPr>
          <p:cNvPr id="3076" name="Picture 4" descr="C:\Documents and Settings\Agoltsev\Рабочий стол\Без имени-5.jpg"/>
          <p:cNvPicPr>
            <a:picLocks noChangeAspect="1" noChangeArrowheads="1"/>
          </p:cNvPicPr>
          <p:nvPr/>
        </p:nvPicPr>
        <p:blipFill>
          <a:blip r:embed="rId3" cstate="print"/>
          <a:srcRect/>
          <a:stretch>
            <a:fillRect/>
          </a:stretch>
        </p:blipFill>
        <p:spPr bwMode="auto">
          <a:xfrm>
            <a:off x="0" y="3501008"/>
            <a:ext cx="4499992" cy="3356992"/>
          </a:xfrm>
          <a:prstGeom prst="rect">
            <a:avLst/>
          </a:prstGeom>
          <a:noFill/>
          <a:ln w="9525">
            <a:solidFill>
              <a:schemeClr val="tx1"/>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11" name="Прямоугольник 10"/>
          <p:cNvSpPr/>
          <p:nvPr/>
        </p:nvSpPr>
        <p:spPr>
          <a:xfrm>
            <a:off x="0" y="3284984"/>
            <a:ext cx="9144000" cy="72008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ru-RU" sz="1600" b="1" i="1" dirty="0" smtClean="0">
                <a:solidFill>
                  <a:srgbClr val="C00000"/>
                </a:solidFill>
                <a:latin typeface="Times New Roman" pitchFamily="18" charset="0"/>
                <a:cs typeface="Times New Roman" pitchFamily="18" charset="0"/>
              </a:rPr>
              <a:t>Рис. 7.1.</a:t>
            </a:r>
          </a:p>
          <a:p>
            <a:pPr fontAlgn="base">
              <a:spcBef>
                <a:spcPct val="0"/>
              </a:spcBef>
              <a:spcAft>
                <a:spcPct val="0"/>
              </a:spcAft>
            </a:pPr>
            <a:r>
              <a:rPr lang="ru-RU" sz="1600" b="1" dirty="0" smtClean="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ea typeface="Times New Roman" pitchFamily="18" charset="0"/>
                <a:cs typeface="Times New Roman" pitchFamily="18" charset="0"/>
              </a:rPr>
              <a:t>1 – строп; 2 - захват Б-8;3 - бункер для раствора; 4 - ящик для раствора</a:t>
            </a:r>
            <a:endParaRPr lang="ru-RU" sz="2000" dirty="0" smtClean="0">
              <a:solidFill>
                <a:srgbClr val="C00000"/>
              </a:solidFill>
              <a:latin typeface="Times New Roman" pitchFamily="18" charset="0"/>
              <a:cs typeface="Times New Roman" pitchFamily="18" charset="0"/>
            </a:endParaRPr>
          </a:p>
          <a:p>
            <a:endParaRPr lang="ru-RU" sz="1600" b="1" dirty="0">
              <a:solidFill>
                <a:srgbClr val="C00000"/>
              </a:solidFill>
              <a:latin typeface="Times New Roman" pitchFamily="18" charset="0"/>
              <a:cs typeface="Times New Roman" pitchFamily="18" charset="0"/>
            </a:endParaRPr>
          </a:p>
        </p:txBody>
      </p:sp>
      <p:sp>
        <p:nvSpPr>
          <p:cNvPr id="12" name="Прямоугольник 11"/>
          <p:cNvSpPr/>
          <p:nvPr/>
        </p:nvSpPr>
        <p:spPr>
          <a:xfrm>
            <a:off x="4499992" y="5013176"/>
            <a:ext cx="4320480"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419100" algn="ctr" fontAlgn="base">
              <a:spcBef>
                <a:spcPct val="0"/>
              </a:spcBef>
              <a:spcAft>
                <a:spcPct val="0"/>
              </a:spcAft>
            </a:pPr>
            <a:r>
              <a:rPr lang="ru-RU" sz="1600" b="1" i="1" dirty="0" smtClean="0">
                <a:solidFill>
                  <a:srgbClr val="C00000"/>
                </a:solidFill>
                <a:latin typeface="Times New Roman" pitchFamily="18" charset="0"/>
                <a:cs typeface="Times New Roman" pitchFamily="18" charset="0"/>
              </a:rPr>
              <a:t>Рис. 7.</a:t>
            </a:r>
            <a:r>
              <a:rPr lang="ru-RU" sz="1600" b="1" dirty="0" smtClean="0">
                <a:solidFill>
                  <a:srgbClr val="C00000"/>
                </a:solidFill>
                <a:latin typeface="Times New Roman" pitchFamily="18" charset="0"/>
                <a:cs typeface="Times New Roman" pitchFamily="18" charset="0"/>
              </a:rPr>
              <a:t>2.</a:t>
            </a:r>
          </a:p>
          <a:p>
            <a:pPr lvl="0" indent="419100" algn="just" fontAlgn="base">
              <a:spcBef>
                <a:spcPct val="0"/>
              </a:spcBef>
              <a:spcAft>
                <a:spcPct val="0"/>
              </a:spcAft>
            </a:pPr>
            <a:r>
              <a:rPr lang="ru-RU" sz="1600" b="1" dirty="0" smtClean="0">
                <a:solidFill>
                  <a:srgbClr val="C00000"/>
                </a:solidFill>
                <a:latin typeface="Times New Roman" pitchFamily="18" charset="0"/>
                <a:ea typeface="Times New Roman" pitchFamily="18" charset="0"/>
                <a:cs typeface="Times New Roman" pitchFamily="18" charset="0"/>
              </a:rPr>
              <a:t>1 - строп четырёхветвевой</a:t>
            </a:r>
            <a:endParaRPr lang="ru-RU" sz="1600" dirty="0" smtClean="0">
              <a:solidFill>
                <a:srgbClr val="C00000"/>
              </a:solidFill>
              <a:latin typeface="Times New Roman" pitchFamily="18" charset="0"/>
              <a:cs typeface="Times New Roman" pitchFamily="18" charset="0"/>
            </a:endParaRPr>
          </a:p>
          <a:p>
            <a:pPr lvl="0" indent="419100" algn="just" eaLnBrk="0" fontAlgn="base" hangingPunct="0">
              <a:spcBef>
                <a:spcPct val="0"/>
              </a:spcBef>
              <a:spcAft>
                <a:spcPct val="0"/>
              </a:spcAft>
            </a:pPr>
            <a:r>
              <a:rPr lang="ru-RU" sz="1600" b="1" dirty="0" smtClean="0">
                <a:solidFill>
                  <a:srgbClr val="C00000"/>
                </a:solidFill>
                <a:latin typeface="Times New Roman" pitchFamily="18" charset="0"/>
                <a:ea typeface="Times New Roman" pitchFamily="18" charset="0"/>
                <a:cs typeface="Times New Roman" pitchFamily="18" charset="0"/>
              </a:rPr>
              <a:t>2 – подмости шарнирно-пакетные</a:t>
            </a:r>
            <a:endParaRPr lang="ru-RU" sz="1600" dirty="0" smtClean="0">
              <a:solidFill>
                <a:srgbClr val="C00000"/>
              </a:solidFill>
              <a:latin typeface="Times New Roman" pitchFamily="18" charset="0"/>
              <a:cs typeface="Times New Roman" pitchFamily="18" charset="0"/>
            </a:endParaRPr>
          </a:p>
          <a:p>
            <a:endParaRPr lang="ru-RU" sz="1600" b="1" dirty="0">
              <a:solidFill>
                <a:srgbClr val="C00000"/>
              </a:solidFill>
              <a:latin typeface="Times New Roman" pitchFamily="18" charset="0"/>
              <a:cs typeface="Times New Roman" pitchFamily="18" charset="0"/>
            </a:endParaRPr>
          </a:p>
        </p:txBody>
      </p:sp>
      <p:pic>
        <p:nvPicPr>
          <p:cNvPr id="7" name="Picture 5" descr="6"/>
          <p:cNvPicPr>
            <a:picLocks noChangeAspect="1" noChangeArrowheads="1"/>
          </p:cNvPicPr>
          <p:nvPr/>
        </p:nvPicPr>
        <p:blipFill>
          <a:blip r:embed="rId2" cstate="print"/>
          <a:srcRect/>
          <a:stretch>
            <a:fillRect/>
          </a:stretch>
        </p:blipFill>
        <p:spPr bwMode="auto">
          <a:xfrm>
            <a:off x="5882931" y="-1"/>
            <a:ext cx="3261069" cy="3108961"/>
          </a:xfrm>
          <a:prstGeom prst="rect">
            <a:avLst/>
          </a:prstGeom>
          <a:noFill/>
          <a:ln w="9525">
            <a:solidFill>
              <a:schemeClr val="tx1"/>
            </a:solidFill>
            <a:miter lim="800000"/>
            <a:headEnd/>
            <a:tailEnd/>
          </a:ln>
        </p:spPr>
      </p:pic>
      <p:pic>
        <p:nvPicPr>
          <p:cNvPr id="8" name="Picture 4" descr="5"/>
          <p:cNvPicPr>
            <a:picLocks noChangeAspect="1" noChangeArrowheads="1"/>
          </p:cNvPicPr>
          <p:nvPr/>
        </p:nvPicPr>
        <p:blipFill>
          <a:blip r:embed="rId3" cstate="print"/>
          <a:srcRect/>
          <a:stretch>
            <a:fillRect/>
          </a:stretch>
        </p:blipFill>
        <p:spPr bwMode="auto">
          <a:xfrm>
            <a:off x="3361583" y="36560"/>
            <a:ext cx="2464545" cy="3081544"/>
          </a:xfrm>
          <a:prstGeom prst="rect">
            <a:avLst/>
          </a:prstGeom>
          <a:noFill/>
          <a:ln w="9525">
            <a:solidFill>
              <a:schemeClr val="tx1"/>
            </a:solidFill>
            <a:miter lim="800000"/>
            <a:headEnd/>
            <a:tailEnd/>
          </a:ln>
        </p:spPr>
      </p:pic>
      <p:pic>
        <p:nvPicPr>
          <p:cNvPr id="9" name="Picture 3" descr="2"/>
          <p:cNvPicPr>
            <a:picLocks noChangeAspect="1" noChangeArrowheads="1"/>
          </p:cNvPicPr>
          <p:nvPr/>
        </p:nvPicPr>
        <p:blipFill>
          <a:blip r:embed="rId4" cstate="print"/>
          <a:srcRect/>
          <a:stretch>
            <a:fillRect/>
          </a:stretch>
        </p:blipFill>
        <p:spPr bwMode="auto">
          <a:xfrm>
            <a:off x="69744" y="4149080"/>
            <a:ext cx="4381410" cy="2611664"/>
          </a:xfrm>
          <a:prstGeom prst="rect">
            <a:avLst/>
          </a:prstGeom>
          <a:noFill/>
          <a:ln w="9525">
            <a:solidFill>
              <a:schemeClr val="tx1"/>
            </a:solidFill>
            <a:miter lim="800000"/>
            <a:headEnd/>
            <a:tailEnd/>
          </a:ln>
        </p:spPr>
      </p:pic>
      <p:pic>
        <p:nvPicPr>
          <p:cNvPr id="13" name="Picture 2" descr="4"/>
          <p:cNvPicPr>
            <a:picLocks noChangeAspect="1" noChangeArrowheads="1"/>
          </p:cNvPicPr>
          <p:nvPr/>
        </p:nvPicPr>
        <p:blipFill>
          <a:blip r:embed="rId5" cstate="print"/>
          <a:srcRect/>
          <a:stretch>
            <a:fillRect/>
          </a:stretch>
        </p:blipFill>
        <p:spPr bwMode="auto">
          <a:xfrm>
            <a:off x="48040" y="31984"/>
            <a:ext cx="3280280" cy="3113552"/>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1"/>
            <a:ext cx="9144000" cy="52014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ctr"/>
            <a:r>
              <a:rPr lang="ru-RU" sz="1600" b="1" dirty="0">
                <a:solidFill>
                  <a:srgbClr val="FF0000"/>
                </a:solidFill>
                <a:latin typeface="Times New Roman" pitchFamily="18" charset="0"/>
                <a:cs typeface="Times New Roman" pitchFamily="18" charset="0"/>
              </a:rPr>
              <a:t>Транспортирование, подача и раскладка кирпича на </a:t>
            </a:r>
            <a:r>
              <a:rPr lang="ru-RU" sz="1600" b="1" dirty="0" smtClean="0">
                <a:solidFill>
                  <a:srgbClr val="FF0000"/>
                </a:solidFill>
                <a:latin typeface="Times New Roman" pitchFamily="18" charset="0"/>
                <a:cs typeface="Times New Roman" pitchFamily="18" charset="0"/>
              </a:rPr>
              <a:t>стене</a:t>
            </a:r>
          </a:p>
          <a:p>
            <a:pPr indent="457200" algn="just"/>
            <a:endParaRPr lang="ru-RU" sz="1600" b="1" dirty="0">
              <a:latin typeface="Times New Roman" pitchFamily="18" charset="0"/>
              <a:cs typeface="Times New Roman" pitchFamily="18" charset="0"/>
            </a:endParaRPr>
          </a:p>
          <a:p>
            <a:pPr indent="457200" algn="just"/>
            <a:r>
              <a:rPr lang="ru-RU" sz="1500" b="1" i="1" dirty="0">
                <a:solidFill>
                  <a:srgbClr val="0070C0"/>
                </a:solidFill>
                <a:latin typeface="Times New Roman" pitchFamily="18" charset="0"/>
                <a:cs typeface="Times New Roman" pitchFamily="18" charset="0"/>
              </a:rPr>
              <a:t>Транспортирование и подача кирпича. </a:t>
            </a:r>
            <a:r>
              <a:rPr lang="ru-RU" sz="1500" b="1" dirty="0">
                <a:latin typeface="Times New Roman" pitchFamily="18" charset="0"/>
                <a:cs typeface="Times New Roman" pitchFamily="18" charset="0"/>
              </a:rPr>
              <a:t>Кирпич и другие каменные материалы следует перевозить пакетами на поддонах или в </a:t>
            </a:r>
            <a:r>
              <a:rPr lang="ru-RU" sz="1500" b="1" dirty="0" smtClean="0">
                <a:latin typeface="Times New Roman" pitchFamily="18" charset="0"/>
                <a:cs typeface="Times New Roman" pitchFamily="18" charset="0"/>
              </a:rPr>
              <a:t>контейнерах.</a:t>
            </a:r>
          </a:p>
          <a:p>
            <a:pPr indent="457200" algn="just"/>
            <a:r>
              <a:rPr lang="ru-RU" sz="1500" b="1" dirty="0" smtClean="0">
                <a:latin typeface="Times New Roman" pitchFamily="18" charset="0"/>
                <a:cs typeface="Times New Roman" pitchFamily="18" charset="0"/>
              </a:rPr>
              <a:t>Поддоны </a:t>
            </a:r>
            <a:r>
              <a:rPr lang="ru-RU" sz="1500" b="1" dirty="0">
                <a:latin typeface="Times New Roman" pitchFamily="18" charset="0"/>
                <a:cs typeface="Times New Roman" pitchFamily="18" charset="0"/>
              </a:rPr>
              <a:t>для доставки стеновых материалов применяют следующих типов: </a:t>
            </a:r>
            <a:endParaRPr lang="ru-RU" sz="1500" b="1" dirty="0" smtClean="0">
              <a:latin typeface="Times New Roman" pitchFamily="18" charset="0"/>
              <a:cs typeface="Times New Roman" pitchFamily="18" charset="0"/>
            </a:endParaRPr>
          </a:p>
          <a:p>
            <a:pPr indent="457200" algn="just">
              <a:buFont typeface="Arial" pitchFamily="34" charset="0"/>
              <a:buChar char="•"/>
            </a:pPr>
            <a:r>
              <a:rPr lang="ru-RU" sz="1500" b="1" dirty="0" smtClean="0">
                <a:latin typeface="Times New Roman" pitchFamily="18" charset="0"/>
                <a:cs typeface="Times New Roman" pitchFamily="18" charset="0"/>
              </a:rPr>
              <a:t>на </a:t>
            </a:r>
            <a:r>
              <a:rPr lang="ru-RU" sz="1500" b="1" dirty="0">
                <a:latin typeface="Times New Roman" pitchFamily="18" charset="0"/>
                <a:cs typeface="Times New Roman" pitchFamily="18" charset="0"/>
              </a:rPr>
              <a:t>брусках или с крюками размером 520x1030 мм для керамического кирпича, керамических и шлакобетонных камней; </a:t>
            </a:r>
            <a:endParaRPr lang="ru-RU" sz="1500" b="1" dirty="0" smtClean="0">
              <a:latin typeface="Times New Roman" pitchFamily="18" charset="0"/>
              <a:cs typeface="Times New Roman" pitchFamily="18" charset="0"/>
            </a:endParaRPr>
          </a:p>
          <a:p>
            <a:pPr indent="457200" algn="just">
              <a:buFont typeface="Arial" pitchFamily="34" charset="0"/>
              <a:buChar char="•"/>
            </a:pPr>
            <a:r>
              <a:rPr lang="ru-RU" sz="1500" b="1" dirty="0" smtClean="0">
                <a:latin typeface="Times New Roman" pitchFamily="18" charset="0"/>
                <a:cs typeface="Times New Roman" pitchFamily="18" charset="0"/>
              </a:rPr>
              <a:t>дерево-металлические </a:t>
            </a:r>
            <a:r>
              <a:rPr lang="ru-RU" sz="1500" b="1" dirty="0">
                <a:latin typeface="Times New Roman" pitchFamily="18" charset="0"/>
                <a:cs typeface="Times New Roman" pitchFamily="18" charset="0"/>
              </a:rPr>
              <a:t>на брусках размером 600x1915 или 520x1740 мм для силикатного кирпича. </a:t>
            </a:r>
            <a:endParaRPr lang="ru-RU" sz="1500" b="1" dirty="0" smtClean="0">
              <a:latin typeface="Times New Roman" pitchFamily="18" charset="0"/>
              <a:cs typeface="Times New Roman" pitchFamily="18" charset="0"/>
            </a:endParaRPr>
          </a:p>
          <a:p>
            <a:pPr indent="457200" algn="just"/>
            <a:r>
              <a:rPr lang="ru-RU" sz="1500" b="1" dirty="0" smtClean="0">
                <a:latin typeface="Times New Roman" pitchFamily="18" charset="0"/>
                <a:cs typeface="Times New Roman" pitchFamily="18" charset="0"/>
              </a:rPr>
              <a:t>На </a:t>
            </a:r>
            <a:r>
              <a:rPr lang="ru-RU" sz="1500" b="1" dirty="0">
                <a:latin typeface="Times New Roman" pitchFamily="18" charset="0"/>
                <a:cs typeface="Times New Roman" pitchFamily="18" charset="0"/>
              </a:rPr>
              <a:t>поддон размером 520x10ЗО мм укладывают 200 кирпичей, на поддоны для силикатного кирпича - до 450 </a:t>
            </a:r>
            <a:r>
              <a:rPr lang="ru-RU" sz="1500" b="1" dirty="0" smtClean="0">
                <a:latin typeface="Times New Roman" pitchFamily="18" charset="0"/>
                <a:cs typeface="Times New Roman" pitchFamily="18" charset="0"/>
              </a:rPr>
              <a:t>шт.</a:t>
            </a:r>
          </a:p>
          <a:p>
            <a:pPr indent="457200" algn="just"/>
            <a:r>
              <a:rPr lang="ru-RU" sz="1500" b="1" i="1" dirty="0" smtClean="0">
                <a:solidFill>
                  <a:srgbClr val="0070C0"/>
                </a:solidFill>
                <a:latin typeface="Times New Roman" pitchFamily="18" charset="0"/>
                <a:cs typeface="Times New Roman" pitchFamily="18" charset="0"/>
              </a:rPr>
              <a:t>При </a:t>
            </a:r>
            <a:r>
              <a:rPr lang="ru-RU" sz="1500" b="1" i="1" dirty="0">
                <a:solidFill>
                  <a:srgbClr val="0070C0"/>
                </a:solidFill>
                <a:latin typeface="Times New Roman" pitchFamily="18" charset="0"/>
                <a:cs typeface="Times New Roman" pitchFamily="18" charset="0"/>
              </a:rPr>
              <a:t>перевозке на поддонах кирпич располагают с перекрестной перевязкой и "в елку". Это позволяет пользоваться обычными автомобилями без дополнительных бортов. Установка захват-футляра на поддон с крюками креплений, так как кирпич, уложенный с наклоном к центру пакета под углом 45°, не рассыпается при перевозке. </a:t>
            </a:r>
            <a:endParaRPr lang="ru-RU" sz="1500" b="1" i="1" dirty="0" smtClean="0">
              <a:solidFill>
                <a:srgbClr val="0070C0"/>
              </a:solidFill>
              <a:latin typeface="Times New Roman" pitchFamily="18" charset="0"/>
              <a:cs typeface="Times New Roman" pitchFamily="18" charset="0"/>
            </a:endParaRPr>
          </a:p>
          <a:p>
            <a:pPr indent="457200" algn="just"/>
            <a:r>
              <a:rPr lang="ru-RU" sz="1500" b="1" dirty="0" smtClean="0">
                <a:latin typeface="Times New Roman" pitchFamily="18" charset="0"/>
                <a:cs typeface="Times New Roman" pitchFamily="18" charset="0"/>
              </a:rPr>
              <a:t>Недостаток </a:t>
            </a:r>
            <a:r>
              <a:rPr lang="ru-RU" sz="1500" b="1" dirty="0">
                <a:latin typeface="Times New Roman" pitchFamily="18" charset="0"/>
                <a:cs typeface="Times New Roman" pitchFamily="18" charset="0"/>
              </a:rPr>
              <a:t>пакетов "в елку" - некоторое увеличение трудовых затрат как при укладке кирпича на поддоны, так и при подаче его с поддона на </a:t>
            </a:r>
            <a:r>
              <a:rPr lang="ru-RU" sz="1500" b="1" dirty="0" smtClean="0">
                <a:latin typeface="Times New Roman" pitchFamily="18" charset="0"/>
                <a:cs typeface="Times New Roman" pitchFamily="18" charset="0"/>
              </a:rPr>
              <a:t>стену.</a:t>
            </a:r>
          </a:p>
          <a:p>
            <a:pPr indent="457200" algn="just"/>
            <a:r>
              <a:rPr lang="ru-RU" sz="1500" b="1" dirty="0" smtClean="0">
                <a:latin typeface="Times New Roman" pitchFamily="18" charset="0"/>
                <a:cs typeface="Times New Roman" pitchFamily="18" charset="0"/>
              </a:rPr>
              <a:t>Пакеты </a:t>
            </a:r>
            <a:r>
              <a:rPr lang="ru-RU" sz="1500" b="1" dirty="0">
                <a:latin typeface="Times New Roman" pitchFamily="18" charset="0"/>
                <a:cs typeface="Times New Roman" pitchFamily="18" charset="0"/>
              </a:rPr>
              <a:t>с поддонами на брусках рекомендуется загружать на транспортные средства вилочным подхватом, а пакеты на поддонах с крюками - клещевым</a:t>
            </a:r>
            <a:r>
              <a:rPr lang="ru-RU" sz="1500" b="1" dirty="0" smtClean="0">
                <a:latin typeface="Times New Roman" pitchFamily="18" charset="0"/>
                <a:cs typeface="Times New Roman" pitchFamily="18" charset="0"/>
              </a:rPr>
              <a:t>.</a:t>
            </a:r>
          </a:p>
          <a:p>
            <a:pPr indent="457200" algn="just"/>
            <a:r>
              <a:rPr lang="ru-RU" sz="1500" b="1" dirty="0">
                <a:latin typeface="Times New Roman" pitchFamily="18" charset="0"/>
                <a:cs typeface="Times New Roman" pitchFamily="18" charset="0"/>
              </a:rPr>
              <a:t>Для разгрузки и подачи на рабочие места пакетов с поддонами на брусках применяют подхват-футляр, а пакетов на поддонах с крюками - захват-футляр. Стенки футляра имеют внизу прутья, за которые зацепляют крюки поддонов, когда надевают футляр на пакет. </a:t>
            </a:r>
            <a:br>
              <a:rPr lang="ru-RU" sz="1500" b="1" dirty="0">
                <a:latin typeface="Times New Roman" pitchFamily="18" charset="0"/>
                <a:cs typeface="Times New Roman" pitchFamily="18" charset="0"/>
              </a:rPr>
            </a:br>
            <a:r>
              <a:rPr lang="ru-RU" sz="1500" b="1" dirty="0">
                <a:latin typeface="Times New Roman" pitchFamily="18" charset="0"/>
                <a:cs typeface="Times New Roman" pitchFamily="18" charset="0"/>
              </a:rPr>
              <a:t> </a:t>
            </a:r>
            <a:r>
              <a:rPr lang="ru-RU" sz="1500" b="1" dirty="0" smtClean="0">
                <a:latin typeface="Times New Roman" pitchFamily="18" charset="0"/>
                <a:cs typeface="Times New Roman" pitchFamily="18" charset="0"/>
              </a:rPr>
              <a:t>        Пакеты </a:t>
            </a:r>
            <a:r>
              <a:rPr lang="ru-RU" sz="1500" b="1" dirty="0">
                <a:latin typeface="Times New Roman" pitchFamily="18" charset="0"/>
                <a:cs typeface="Times New Roman" pitchFamily="18" charset="0"/>
              </a:rPr>
              <a:t>силикатного кирпича перевозят на специально оборудованных машинах</a:t>
            </a:r>
            <a:r>
              <a:rPr lang="ru-RU" sz="1500" b="1" dirty="0" smtClean="0">
                <a:latin typeface="Times New Roman" pitchFamily="18" charset="0"/>
                <a:cs typeface="Times New Roman" pitchFamily="18" charset="0"/>
              </a:rPr>
              <a:t>.</a:t>
            </a:r>
          </a:p>
        </p:txBody>
      </p:sp>
      <p:pic>
        <p:nvPicPr>
          <p:cNvPr id="4098" name="Picture 2" descr="C:\Documents and Settings\Agoltsev\Рабочий стол\Без имени-5.jpg"/>
          <p:cNvPicPr>
            <a:picLocks noChangeAspect="1" noChangeArrowheads="1"/>
          </p:cNvPicPr>
          <p:nvPr/>
        </p:nvPicPr>
        <p:blipFill>
          <a:blip r:embed="rId2" cstate="print"/>
          <a:srcRect/>
          <a:stretch>
            <a:fillRect/>
          </a:stretch>
        </p:blipFill>
        <p:spPr bwMode="auto">
          <a:xfrm>
            <a:off x="0" y="5085184"/>
            <a:ext cx="3886200" cy="1772816"/>
          </a:xfrm>
          <a:prstGeom prst="rect">
            <a:avLst/>
          </a:prstGeom>
          <a:noFill/>
          <a:ln w="12700">
            <a:solidFill>
              <a:schemeClr val="tx1"/>
            </a:solidFill>
          </a:ln>
        </p:spPr>
      </p:pic>
      <p:sp>
        <p:nvSpPr>
          <p:cNvPr id="6" name="Прямоугольник 5"/>
          <p:cNvSpPr/>
          <p:nvPr/>
        </p:nvSpPr>
        <p:spPr>
          <a:xfrm>
            <a:off x="3923928" y="5085184"/>
            <a:ext cx="5112568" cy="177281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Рис.8.</a:t>
            </a:r>
            <a:r>
              <a:rPr lang="ru-RU" sz="1600" b="1" dirty="0" smtClean="0">
                <a:solidFill>
                  <a:srgbClr val="C00000"/>
                </a:solidFill>
                <a:latin typeface="Times New Roman" pitchFamily="18" charset="0"/>
                <a:cs typeface="Times New Roman" pitchFamily="18" charset="0"/>
              </a:rPr>
              <a:t> Футляры для подачи </a:t>
            </a:r>
            <a:r>
              <a:rPr lang="ru-RU" sz="1600" b="1" dirty="0">
                <a:solidFill>
                  <a:srgbClr val="C00000"/>
                </a:solidFill>
                <a:latin typeface="Times New Roman" pitchFamily="18" charset="0"/>
                <a:cs typeface="Times New Roman" pitchFamily="18" charset="0"/>
              </a:rPr>
              <a:t>к</a:t>
            </a:r>
            <a:r>
              <a:rPr lang="ru-RU" sz="1600" b="1" dirty="0" smtClean="0">
                <a:solidFill>
                  <a:srgbClr val="C00000"/>
                </a:solidFill>
                <a:latin typeface="Times New Roman" pitchFamily="18" charset="0"/>
                <a:cs typeface="Times New Roman" pitchFamily="18" charset="0"/>
              </a:rPr>
              <a:t>ирпича и керамических камней на рабочее место: </a:t>
            </a:r>
          </a:p>
          <a:p>
            <a:r>
              <a:rPr lang="ru-RU" sz="1600" b="1" dirty="0" smtClean="0">
                <a:solidFill>
                  <a:srgbClr val="C00000"/>
                </a:solidFill>
                <a:latin typeface="Times New Roman" pitchFamily="18" charset="0"/>
                <a:cs typeface="Times New Roman" pitchFamily="18" charset="0"/>
              </a:rPr>
              <a:t>а – </a:t>
            </a:r>
            <a:r>
              <a:rPr lang="ru-RU" sz="1600" b="1" dirty="0" err="1" smtClean="0">
                <a:solidFill>
                  <a:srgbClr val="C00000"/>
                </a:solidFill>
                <a:latin typeface="Times New Roman" pitchFamily="18" charset="0"/>
                <a:cs typeface="Times New Roman" pitchFamily="18" charset="0"/>
              </a:rPr>
              <a:t>четырехстенчатый</a:t>
            </a:r>
            <a:r>
              <a:rPr lang="ru-RU" sz="1600" b="1" dirty="0" smtClean="0">
                <a:solidFill>
                  <a:srgbClr val="C00000"/>
                </a:solidFill>
                <a:latin typeface="Times New Roman" pitchFamily="18" charset="0"/>
                <a:cs typeface="Times New Roman" pitchFamily="18" charset="0"/>
              </a:rPr>
              <a:t> футляр на один поддон; </a:t>
            </a:r>
          </a:p>
          <a:p>
            <a:r>
              <a:rPr lang="ru-RU" sz="1600" b="1" dirty="0" smtClean="0">
                <a:solidFill>
                  <a:srgbClr val="C00000"/>
                </a:solidFill>
                <a:latin typeface="Times New Roman" pitchFamily="18" charset="0"/>
                <a:cs typeface="Times New Roman" pitchFamily="18" charset="0"/>
              </a:rPr>
              <a:t>б – то же на два поддона.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3369021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3" descr="C:\Documents and Settings\Agoltsev\Рабочий стол\сканирование0001.jpg"/>
          <p:cNvPicPr>
            <a:picLocks noChangeAspect="1" noChangeArrowheads="1"/>
          </p:cNvPicPr>
          <p:nvPr/>
        </p:nvPicPr>
        <p:blipFill>
          <a:blip r:embed="rId2" cstate="print"/>
          <a:srcRect/>
          <a:stretch>
            <a:fillRect/>
          </a:stretch>
        </p:blipFill>
        <p:spPr bwMode="auto">
          <a:xfrm>
            <a:off x="0" y="0"/>
            <a:ext cx="4567044" cy="3068960"/>
          </a:xfrm>
          <a:prstGeom prst="rect">
            <a:avLst/>
          </a:prstGeom>
          <a:noFill/>
          <a:ln w="9525">
            <a:solidFill>
              <a:schemeClr val="tx1"/>
            </a:solidFill>
          </a:ln>
        </p:spPr>
      </p:pic>
      <p:pic>
        <p:nvPicPr>
          <p:cNvPr id="3074" name="Picture 2" descr="C:\Documents and Settings\Agoltsev\Рабочий стол\сканирование0002.jpg"/>
          <p:cNvPicPr>
            <a:picLocks noChangeAspect="1" noChangeArrowheads="1"/>
          </p:cNvPicPr>
          <p:nvPr/>
        </p:nvPicPr>
        <p:blipFill>
          <a:blip r:embed="rId3" cstate="print"/>
          <a:srcRect/>
          <a:stretch>
            <a:fillRect/>
          </a:stretch>
        </p:blipFill>
        <p:spPr bwMode="auto">
          <a:xfrm>
            <a:off x="0" y="3709309"/>
            <a:ext cx="4644008" cy="3148692"/>
          </a:xfrm>
          <a:prstGeom prst="rect">
            <a:avLst/>
          </a:prstGeom>
          <a:noFill/>
          <a:ln w="9525">
            <a:solidFill>
              <a:schemeClr val="tx1"/>
            </a:solidFill>
          </a:ln>
        </p:spPr>
      </p:pic>
      <p:pic>
        <p:nvPicPr>
          <p:cNvPr id="3075" name="Picture 3" descr="C:\Documents and Settings\Agoltsev\Рабочий стол\сканирование0003.jpg"/>
          <p:cNvPicPr>
            <a:picLocks noChangeAspect="1" noChangeArrowheads="1"/>
          </p:cNvPicPr>
          <p:nvPr/>
        </p:nvPicPr>
        <p:blipFill>
          <a:blip r:embed="rId4" cstate="print"/>
          <a:srcRect/>
          <a:stretch>
            <a:fillRect/>
          </a:stretch>
        </p:blipFill>
        <p:spPr bwMode="auto">
          <a:xfrm>
            <a:off x="4617459" y="0"/>
            <a:ext cx="4526541" cy="3068960"/>
          </a:xfrm>
          <a:prstGeom prst="rect">
            <a:avLst/>
          </a:prstGeom>
          <a:noFill/>
          <a:ln w="9525">
            <a:solidFill>
              <a:schemeClr val="tx1"/>
            </a:solidFill>
          </a:ln>
        </p:spPr>
      </p:pic>
      <p:pic>
        <p:nvPicPr>
          <p:cNvPr id="3076" name="Picture 4" descr="C:\Documents and Settings\Agoltsev\Рабочий стол\сканирование0004.jpg"/>
          <p:cNvPicPr>
            <a:picLocks noChangeAspect="1" noChangeArrowheads="1"/>
          </p:cNvPicPr>
          <p:nvPr/>
        </p:nvPicPr>
        <p:blipFill>
          <a:blip r:embed="rId5" cstate="print"/>
          <a:srcRect/>
          <a:stretch>
            <a:fillRect/>
          </a:stretch>
        </p:blipFill>
        <p:spPr bwMode="auto">
          <a:xfrm>
            <a:off x="4726911" y="3717032"/>
            <a:ext cx="4417090" cy="2994806"/>
          </a:xfrm>
          <a:prstGeom prst="rect">
            <a:avLst/>
          </a:prstGeom>
          <a:noFill/>
          <a:ln w="9525">
            <a:solidFill>
              <a:schemeClr val="tx1"/>
            </a:solidFill>
          </a:ln>
        </p:spPr>
      </p:pic>
      <p:sp>
        <p:nvSpPr>
          <p:cNvPr id="9" name="Прямоугольник 8"/>
          <p:cNvSpPr/>
          <p:nvPr/>
        </p:nvSpPr>
        <p:spPr>
          <a:xfrm>
            <a:off x="36576" y="3140968"/>
            <a:ext cx="9052560" cy="5040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Транспортирование, разгрузка, складирование на стройплощадке и на рабочем месте кирпича.</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0"/>
            <a:ext cx="9144000" cy="6955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ctr"/>
            <a:r>
              <a:rPr lang="ru-RU" sz="1600" b="1" dirty="0">
                <a:solidFill>
                  <a:srgbClr val="FF0000"/>
                </a:solidFill>
                <a:latin typeface="Times New Roman" pitchFamily="18" charset="0"/>
                <a:cs typeface="Times New Roman" pitchFamily="18" charset="0"/>
              </a:rPr>
              <a:t>Раскладка кирпича</a:t>
            </a:r>
            <a:r>
              <a:rPr lang="ru-RU" sz="1600" b="1" dirty="0" smtClean="0">
                <a:solidFill>
                  <a:srgbClr val="FF0000"/>
                </a:solidFill>
                <a:latin typeface="Times New Roman" pitchFamily="18" charset="0"/>
                <a:cs typeface="Times New Roman" pitchFamily="18" charset="0"/>
              </a:rPr>
              <a:t>.</a:t>
            </a:r>
          </a:p>
          <a:p>
            <a:pPr indent="457200" algn="ctr"/>
            <a:r>
              <a:rPr lang="ru-RU" sz="1600" b="1" dirty="0" smtClean="0">
                <a:latin typeface="Times New Roman" pitchFamily="18" charset="0"/>
                <a:cs typeface="Times New Roman" pitchFamily="18" charset="0"/>
              </a:rPr>
              <a:t> </a:t>
            </a:r>
          </a:p>
          <a:p>
            <a:pPr indent="457200" algn="just">
              <a:spcAft>
                <a:spcPts val="600"/>
              </a:spcAft>
            </a:pPr>
            <a:r>
              <a:rPr lang="ru-RU" sz="1600" b="1" i="1" dirty="0" smtClean="0">
                <a:solidFill>
                  <a:srgbClr val="0070C0"/>
                </a:solidFill>
                <a:latin typeface="Times New Roman" pitchFamily="18" charset="0"/>
                <a:cs typeface="Times New Roman" pitchFamily="18" charset="0"/>
              </a:rPr>
              <a:t>Кирпич </a:t>
            </a:r>
            <a:r>
              <a:rPr lang="ru-RU" sz="1600" b="1" i="1" dirty="0">
                <a:solidFill>
                  <a:srgbClr val="0070C0"/>
                </a:solidFill>
                <a:latin typeface="Times New Roman" pitchFamily="18" charset="0"/>
                <a:cs typeface="Times New Roman" pitchFamily="18" charset="0"/>
              </a:rPr>
              <a:t>размещают на возводимой стене как можно ближе к месту укладки и в следующем порядке: для ложковых рядов - параллельно стене или под небольшим углом к ней, для тычковых - перпендикулярно оси стены. </a:t>
            </a:r>
            <a:endParaRPr lang="ru-RU" sz="1600" b="1" i="1" dirty="0" smtClean="0">
              <a:solidFill>
                <a:srgbClr val="0070C0"/>
              </a:solidFill>
              <a:latin typeface="Times New Roman" pitchFamily="18" charset="0"/>
              <a:cs typeface="Times New Roman" pitchFamily="18" charset="0"/>
            </a:endParaRPr>
          </a:p>
          <a:p>
            <a:pPr indent="457200" algn="just">
              <a:spcAft>
                <a:spcPts val="600"/>
              </a:spcAft>
            </a:pPr>
            <a:r>
              <a:rPr lang="ru-RU" sz="1600" b="1" i="1" dirty="0" smtClean="0">
                <a:solidFill>
                  <a:srgbClr val="002060"/>
                </a:solidFill>
                <a:latin typeface="Times New Roman" pitchFamily="18" charset="0"/>
                <a:cs typeface="Times New Roman" pitchFamily="18" charset="0"/>
              </a:rPr>
              <a:t>Для </a:t>
            </a:r>
            <a:r>
              <a:rPr lang="ru-RU" sz="1600" b="1" i="1" dirty="0">
                <a:solidFill>
                  <a:srgbClr val="002060"/>
                </a:solidFill>
                <a:latin typeface="Times New Roman" pitchFamily="18" charset="0"/>
                <a:cs typeface="Times New Roman" pitchFamily="18" charset="0"/>
              </a:rPr>
              <a:t>наружной версты кирпич </a:t>
            </a:r>
            <a:r>
              <a:rPr lang="ru-RU" sz="1600" b="1" i="1" dirty="0" smtClean="0">
                <a:solidFill>
                  <a:srgbClr val="002060"/>
                </a:solidFill>
                <a:latin typeface="Times New Roman" pitchFamily="18" charset="0"/>
                <a:cs typeface="Times New Roman" pitchFamily="18" charset="0"/>
              </a:rPr>
              <a:t>раскладывают </a:t>
            </a:r>
            <a:r>
              <a:rPr lang="ru-RU" sz="1600" b="1" i="1" dirty="0">
                <a:solidFill>
                  <a:srgbClr val="002060"/>
                </a:solidFill>
                <a:latin typeface="Times New Roman" pitchFamily="18" charset="0"/>
                <a:cs typeface="Times New Roman" pitchFamily="18" charset="0"/>
              </a:rPr>
              <a:t>на внутренней половине стены, для внутренней - на наружной. При этом постель, предназначенная для укладки версты или забутки, не должна быть занята </a:t>
            </a:r>
            <a:r>
              <a:rPr lang="ru-RU" sz="1600" b="1" i="1" dirty="0" smtClean="0">
                <a:solidFill>
                  <a:srgbClr val="002060"/>
                </a:solidFill>
                <a:latin typeface="Times New Roman" pitchFamily="18" charset="0"/>
                <a:cs typeface="Times New Roman" pitchFamily="18" charset="0"/>
              </a:rPr>
              <a:t>кирпичом.</a:t>
            </a:r>
          </a:p>
          <a:p>
            <a:pPr indent="457200" algn="just">
              <a:spcAft>
                <a:spcPts val="600"/>
              </a:spcAft>
            </a:pPr>
            <a:r>
              <a:rPr lang="ru-RU" sz="1600" b="1" dirty="0" smtClean="0">
                <a:latin typeface="Times New Roman" pitchFamily="18" charset="0"/>
                <a:cs typeface="Times New Roman" pitchFamily="18" charset="0"/>
              </a:rPr>
              <a:t>Для </a:t>
            </a:r>
            <a:r>
              <a:rPr lang="ru-RU" sz="1600" b="1" dirty="0">
                <a:latin typeface="Times New Roman" pitchFamily="18" charset="0"/>
                <a:cs typeface="Times New Roman" pitchFamily="18" charset="0"/>
              </a:rPr>
              <a:t>стен толщиной от 2 кирпичей и более кирпичи для тычковых наружных верст размещают на внутренней стороне стены стопками по два кирпича перпендикулярно оси стены с расстоянием между стопками в </a:t>
            </a:r>
            <a:r>
              <a:rPr lang="ru-RU" sz="1600" b="1" baseline="30000" dirty="0">
                <a:latin typeface="Times New Roman" pitchFamily="18" charset="0"/>
                <a:cs typeface="Times New Roman" pitchFamily="18" charset="0"/>
              </a:rPr>
              <a:t>1</a:t>
            </a:r>
            <a:r>
              <a:rPr lang="ru-RU" sz="1600" b="1" dirty="0">
                <a:latin typeface="Times New Roman" pitchFamily="18" charset="0"/>
                <a:cs typeface="Times New Roman" pitchFamily="18" charset="0"/>
              </a:rPr>
              <a:t>/2 кирпича или под углом 45° к оси стены; </a:t>
            </a:r>
            <a:r>
              <a:rPr lang="ru-RU" sz="1600" b="1" dirty="0">
                <a:solidFill>
                  <a:srgbClr val="0070C0"/>
                </a:solidFill>
                <a:latin typeface="Times New Roman" pitchFamily="18" charset="0"/>
                <a:cs typeface="Times New Roman" pitchFamily="18" charset="0"/>
              </a:rPr>
              <a:t>для кладки ложковых наружных верст - стопками по 2 кирпича параллельно оси стены или под углом 45° к ней с расстоянием между стопками в один </a:t>
            </a:r>
            <a:r>
              <a:rPr lang="ru-RU" sz="1600" b="1" dirty="0" smtClean="0">
                <a:solidFill>
                  <a:srgbClr val="0070C0"/>
                </a:solidFill>
                <a:latin typeface="Times New Roman" pitchFamily="18" charset="0"/>
                <a:cs typeface="Times New Roman" pitchFamily="18" charset="0"/>
              </a:rPr>
              <a:t>кирпич.</a:t>
            </a:r>
          </a:p>
          <a:p>
            <a:pPr indent="457200" algn="just">
              <a:spcAft>
                <a:spcPts val="600"/>
              </a:spcAft>
            </a:pPr>
            <a:r>
              <a:rPr lang="ru-RU" sz="1600" b="1" dirty="0" smtClean="0">
                <a:latin typeface="Times New Roman" pitchFamily="18" charset="0"/>
                <a:cs typeface="Times New Roman" pitchFamily="18" charset="0"/>
              </a:rPr>
              <a:t>Для </a:t>
            </a:r>
            <a:r>
              <a:rPr lang="ru-RU" sz="1600" b="1" dirty="0">
                <a:latin typeface="Times New Roman" pitchFamily="18" charset="0"/>
                <a:cs typeface="Times New Roman" pitchFamily="18" charset="0"/>
              </a:rPr>
              <a:t>стен толщиной в 1</a:t>
            </a:r>
            <a:r>
              <a:rPr lang="ru-RU" sz="1600" b="1" baseline="30000" dirty="0">
                <a:latin typeface="Times New Roman" pitchFamily="18" charset="0"/>
                <a:cs typeface="Times New Roman" pitchFamily="18" charset="0"/>
              </a:rPr>
              <a:t>1</a:t>
            </a:r>
            <a:r>
              <a:rPr lang="ru-RU" sz="1600" b="1" dirty="0">
                <a:latin typeface="Times New Roman" pitchFamily="18" charset="0"/>
                <a:cs typeface="Times New Roman" pitchFamily="18" charset="0"/>
              </a:rPr>
              <a:t>/2, кирпича для тычкового ряда кирпичи укладывают стопками по 2 кирпича, одна вплотную к другой параллельно оси стены; </a:t>
            </a:r>
            <a:r>
              <a:rPr lang="ru-RU" sz="1600" b="1" dirty="0">
                <a:solidFill>
                  <a:srgbClr val="0070C0"/>
                </a:solidFill>
                <a:latin typeface="Times New Roman" pitchFamily="18" charset="0"/>
                <a:cs typeface="Times New Roman" pitchFamily="18" charset="0"/>
              </a:rPr>
              <a:t>для ложкового ряда так же, но с расстоянием между стопками в 1 </a:t>
            </a:r>
            <a:r>
              <a:rPr lang="ru-RU" sz="1600" b="1" dirty="0" smtClean="0">
                <a:solidFill>
                  <a:srgbClr val="0070C0"/>
                </a:solidFill>
                <a:latin typeface="Times New Roman" pitchFamily="18" charset="0"/>
                <a:cs typeface="Times New Roman" pitchFamily="18" charset="0"/>
              </a:rPr>
              <a:t>кирпич.</a:t>
            </a:r>
          </a:p>
          <a:p>
            <a:pPr indent="457200" algn="just">
              <a:spcAft>
                <a:spcPts val="600"/>
              </a:spcAft>
            </a:pPr>
            <a:r>
              <a:rPr lang="ru-RU" sz="1600" b="1" dirty="0" smtClean="0">
                <a:latin typeface="Times New Roman" pitchFamily="18" charset="0"/>
                <a:cs typeface="Times New Roman" pitchFamily="18" charset="0"/>
              </a:rPr>
              <a:t>Для </a:t>
            </a:r>
            <a:r>
              <a:rPr lang="ru-RU" sz="1600" b="1" dirty="0">
                <a:latin typeface="Times New Roman" pitchFamily="18" charset="0"/>
                <a:cs typeface="Times New Roman" pitchFamily="18" charset="0"/>
              </a:rPr>
              <a:t>стен толщиной в 1 кирпич для кладки ложкового ряда кирпичи располагают стопками по 2 кирпича, размещаемыми посередине стены параллельно ее оси с расстоянием между стопками в 1 кирпич; </a:t>
            </a:r>
            <a:r>
              <a:rPr lang="ru-RU" sz="1600" b="1" dirty="0">
                <a:solidFill>
                  <a:srgbClr val="0070C0"/>
                </a:solidFill>
                <a:latin typeface="Times New Roman" pitchFamily="18" charset="0"/>
                <a:cs typeface="Times New Roman" pitchFamily="18" charset="0"/>
              </a:rPr>
              <a:t>для кладки тычкового ряда - на середине стены перпендикулярно ее оси с расстоянием между стопками в </a:t>
            </a:r>
            <a:r>
              <a:rPr lang="ru-RU" sz="1600" b="1" baseline="30000" dirty="0">
                <a:solidFill>
                  <a:srgbClr val="0070C0"/>
                </a:solidFill>
                <a:latin typeface="Times New Roman" pitchFamily="18" charset="0"/>
                <a:cs typeface="Times New Roman" pitchFamily="18" charset="0"/>
              </a:rPr>
              <a:t>1</a:t>
            </a:r>
            <a:r>
              <a:rPr lang="ru-RU" sz="1600" b="1" dirty="0">
                <a:solidFill>
                  <a:srgbClr val="0070C0"/>
                </a:solidFill>
                <a:latin typeface="Times New Roman" pitchFamily="18" charset="0"/>
                <a:cs typeface="Times New Roman" pitchFamily="18" charset="0"/>
              </a:rPr>
              <a:t>/2 </a:t>
            </a:r>
            <a:r>
              <a:rPr lang="ru-RU" sz="1600" b="1" dirty="0" smtClean="0">
                <a:solidFill>
                  <a:srgbClr val="0070C0"/>
                </a:solidFill>
                <a:latin typeface="Times New Roman" pitchFamily="18" charset="0"/>
                <a:cs typeface="Times New Roman" pitchFamily="18" charset="0"/>
              </a:rPr>
              <a:t>кирпича.</a:t>
            </a:r>
          </a:p>
          <a:p>
            <a:pPr indent="457200" algn="just">
              <a:spcAft>
                <a:spcPts val="600"/>
              </a:spcAft>
            </a:pPr>
            <a:r>
              <a:rPr lang="ru-RU" sz="1600" b="1" dirty="0" smtClean="0">
                <a:latin typeface="Times New Roman" pitchFamily="18" charset="0"/>
                <a:cs typeface="Times New Roman" pitchFamily="18" charset="0"/>
              </a:rPr>
              <a:t>Для </a:t>
            </a:r>
            <a:r>
              <a:rPr lang="ru-RU" sz="1600" b="1" dirty="0">
                <a:latin typeface="Times New Roman" pitchFamily="18" charset="0"/>
                <a:cs typeface="Times New Roman" pitchFamily="18" charset="0"/>
              </a:rPr>
              <a:t>стен и перегородок толщиной в </a:t>
            </a:r>
            <a:r>
              <a:rPr lang="ru-RU" sz="1600" b="1" baseline="30000" dirty="0">
                <a:latin typeface="Times New Roman" pitchFamily="18" charset="0"/>
                <a:cs typeface="Times New Roman" pitchFamily="18" charset="0"/>
              </a:rPr>
              <a:t>1</a:t>
            </a:r>
            <a:r>
              <a:rPr lang="ru-RU" sz="1600" b="1" dirty="0">
                <a:latin typeface="Times New Roman" pitchFamily="18" charset="0"/>
                <a:cs typeface="Times New Roman" pitchFamily="18" charset="0"/>
              </a:rPr>
              <a:t>/2 кирпича кирпич раскладывают параллельно оси стены по одному друг за другом</a:t>
            </a:r>
            <a:r>
              <a:rPr lang="ru-RU" sz="1600" b="1" dirty="0" smtClean="0">
                <a:latin typeface="Times New Roman" pitchFamily="18" charset="0"/>
                <a:cs typeface="Times New Roman" pitchFamily="18" charset="0"/>
              </a:rPr>
              <a:t>.</a:t>
            </a:r>
          </a:p>
          <a:p>
            <a:pPr indent="457200" algn="just">
              <a:spcAft>
                <a:spcPts val="600"/>
              </a:spcAft>
            </a:pPr>
            <a:r>
              <a:rPr lang="ru-RU" sz="1600" b="1" dirty="0">
                <a:latin typeface="Times New Roman" pitchFamily="18" charset="0"/>
                <a:cs typeface="Times New Roman" pitchFamily="18" charset="0"/>
              </a:rPr>
              <a:t>Кирпич на стене должен находиться на 50…60 см от последнего кирпича укладываемой версты, чтобы оставалось место для расстилания раствора. В этом случае раскладываемый кирпич не мешает каменщику разравнивать раствор на постели и укладка требует минимального количества движений</a:t>
            </a:r>
            <a:r>
              <a:rPr lang="ru-RU" sz="1600" b="1"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098" name="Picture 2" descr="C:\Documents and Settings\Agoltsev\Рабочий стол\сканирование0005.jpg"/>
          <p:cNvPicPr>
            <a:picLocks noChangeAspect="1" noChangeArrowheads="1"/>
          </p:cNvPicPr>
          <p:nvPr/>
        </p:nvPicPr>
        <p:blipFill>
          <a:blip r:embed="rId2" cstate="print"/>
          <a:srcRect/>
          <a:stretch>
            <a:fillRect/>
          </a:stretch>
        </p:blipFill>
        <p:spPr bwMode="auto">
          <a:xfrm>
            <a:off x="1" y="1"/>
            <a:ext cx="3337559" cy="2276872"/>
          </a:xfrm>
          <a:prstGeom prst="rect">
            <a:avLst/>
          </a:prstGeom>
          <a:noFill/>
          <a:ln w="9525">
            <a:solidFill>
              <a:schemeClr val="tx1"/>
            </a:solidFill>
          </a:ln>
        </p:spPr>
      </p:pic>
      <p:pic>
        <p:nvPicPr>
          <p:cNvPr id="4099" name="Picture 3" descr="C:\Documents and Settings\Agoltsev\Рабочий стол\сканирование0004.jpg"/>
          <p:cNvPicPr>
            <a:picLocks noChangeAspect="1" noChangeArrowheads="1"/>
          </p:cNvPicPr>
          <p:nvPr/>
        </p:nvPicPr>
        <p:blipFill>
          <a:blip r:embed="rId3" cstate="print"/>
          <a:srcRect/>
          <a:stretch>
            <a:fillRect/>
          </a:stretch>
        </p:blipFill>
        <p:spPr bwMode="auto">
          <a:xfrm>
            <a:off x="0" y="2276872"/>
            <a:ext cx="3319771" cy="2448272"/>
          </a:xfrm>
          <a:prstGeom prst="rect">
            <a:avLst/>
          </a:prstGeom>
          <a:noFill/>
          <a:ln w="9525">
            <a:solidFill>
              <a:schemeClr val="tx1"/>
            </a:solidFill>
          </a:ln>
        </p:spPr>
      </p:pic>
      <p:pic>
        <p:nvPicPr>
          <p:cNvPr id="4100" name="Picture 4" descr="C:\Documents and Settings\Agoltsev\Рабочий стол\сканирование0003.jpg"/>
          <p:cNvPicPr>
            <a:picLocks noChangeAspect="1" noChangeArrowheads="1"/>
          </p:cNvPicPr>
          <p:nvPr/>
        </p:nvPicPr>
        <p:blipFill>
          <a:blip r:embed="rId4" cstate="print"/>
          <a:srcRect/>
          <a:stretch>
            <a:fillRect/>
          </a:stretch>
        </p:blipFill>
        <p:spPr bwMode="auto">
          <a:xfrm>
            <a:off x="0" y="4797152"/>
            <a:ext cx="3319272" cy="2060848"/>
          </a:xfrm>
          <a:prstGeom prst="rect">
            <a:avLst/>
          </a:prstGeom>
          <a:noFill/>
          <a:ln w="9525">
            <a:solidFill>
              <a:schemeClr val="tx1"/>
            </a:solidFill>
          </a:ln>
        </p:spPr>
      </p:pic>
      <p:pic>
        <p:nvPicPr>
          <p:cNvPr id="4101" name="Picture 5" descr="C:\Documents and Settings\Agoltsev\Рабочий стол\сканирование0002.jpg"/>
          <p:cNvPicPr>
            <a:picLocks noChangeAspect="1" noChangeArrowheads="1"/>
          </p:cNvPicPr>
          <p:nvPr/>
        </p:nvPicPr>
        <p:blipFill>
          <a:blip r:embed="rId5" cstate="print"/>
          <a:srcRect/>
          <a:stretch>
            <a:fillRect/>
          </a:stretch>
        </p:blipFill>
        <p:spPr bwMode="auto">
          <a:xfrm>
            <a:off x="5559552" y="4398204"/>
            <a:ext cx="3528472" cy="2428978"/>
          </a:xfrm>
          <a:prstGeom prst="rect">
            <a:avLst/>
          </a:prstGeom>
          <a:noFill/>
          <a:ln w="9525">
            <a:solidFill>
              <a:schemeClr val="tx1"/>
            </a:solidFill>
          </a:ln>
        </p:spPr>
      </p:pic>
      <p:pic>
        <p:nvPicPr>
          <p:cNvPr id="4102" name="Picture 6" descr="C:\Documents and Settings\Agoltsev\Рабочий стол\сканирование0004.jpg"/>
          <p:cNvPicPr>
            <a:picLocks noChangeAspect="1" noChangeArrowheads="1"/>
          </p:cNvPicPr>
          <p:nvPr/>
        </p:nvPicPr>
        <p:blipFill>
          <a:blip r:embed="rId6" cstate="print"/>
          <a:srcRect/>
          <a:stretch>
            <a:fillRect/>
          </a:stretch>
        </p:blipFill>
        <p:spPr bwMode="auto">
          <a:xfrm>
            <a:off x="5577840" y="2280312"/>
            <a:ext cx="3503321" cy="2064413"/>
          </a:xfrm>
          <a:prstGeom prst="rect">
            <a:avLst/>
          </a:prstGeom>
          <a:noFill/>
          <a:ln w="9525">
            <a:solidFill>
              <a:schemeClr val="tx1"/>
            </a:solidFill>
          </a:ln>
        </p:spPr>
      </p:pic>
      <p:pic>
        <p:nvPicPr>
          <p:cNvPr id="4103" name="Picture 7" descr="C:\Documents and Settings\Agoltsev\Рабочий стол\сканирование0005.jpg"/>
          <p:cNvPicPr>
            <a:picLocks noChangeAspect="1" noChangeArrowheads="1"/>
          </p:cNvPicPr>
          <p:nvPr/>
        </p:nvPicPr>
        <p:blipFill>
          <a:blip r:embed="rId7" cstate="print"/>
          <a:srcRect/>
          <a:stretch>
            <a:fillRect/>
          </a:stretch>
        </p:blipFill>
        <p:spPr bwMode="auto">
          <a:xfrm>
            <a:off x="5559552" y="0"/>
            <a:ext cx="3584449" cy="2217774"/>
          </a:xfrm>
          <a:prstGeom prst="rect">
            <a:avLst/>
          </a:prstGeom>
          <a:noFill/>
          <a:ln w="9525">
            <a:solidFill>
              <a:schemeClr val="tx1"/>
            </a:solid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0"/>
            <a:ext cx="9144000" cy="45243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ctr"/>
            <a:r>
              <a:rPr lang="ru-RU" sz="1600" b="1" dirty="0">
                <a:solidFill>
                  <a:srgbClr val="FF0000"/>
                </a:solidFill>
                <a:latin typeface="Times New Roman" pitchFamily="18" charset="0"/>
                <a:cs typeface="Times New Roman" pitchFamily="18" charset="0"/>
              </a:rPr>
              <a:t>Подача раствора на рабочее место. </a:t>
            </a:r>
            <a:endParaRPr lang="ru-RU" sz="1600" b="1" dirty="0" smtClean="0">
              <a:solidFill>
                <a:srgbClr val="FF0000"/>
              </a:solidFill>
              <a:latin typeface="Times New Roman" pitchFamily="18" charset="0"/>
              <a:cs typeface="Times New Roman" pitchFamily="18" charset="0"/>
            </a:endParaRPr>
          </a:p>
          <a:p>
            <a:pPr indent="457200" algn="just"/>
            <a:endParaRPr lang="ru-RU" sz="1600" b="1" dirty="0">
              <a:latin typeface="Times New Roman" pitchFamily="18" charset="0"/>
              <a:cs typeface="Times New Roman" pitchFamily="18" charset="0"/>
            </a:endParaRPr>
          </a:p>
          <a:p>
            <a:pPr indent="457200" algn="just"/>
            <a:r>
              <a:rPr lang="ru-RU" sz="1600" b="1" dirty="0" smtClean="0">
                <a:latin typeface="Times New Roman" pitchFamily="18" charset="0"/>
                <a:cs typeface="Times New Roman" pitchFamily="18" charset="0"/>
              </a:rPr>
              <a:t>При </a:t>
            </a:r>
            <a:r>
              <a:rPr lang="ru-RU" sz="1600" b="1" dirty="0">
                <a:latin typeface="Times New Roman" pitchFamily="18" charset="0"/>
                <a:cs typeface="Times New Roman" pitchFamily="18" charset="0"/>
              </a:rPr>
              <a:t>кладке из кирпича 23% объема кладки занимает раствор. Растворы, приготовленные на растворных заводах или смесительных установках, доставляют на объекты в автосамосвалах или </a:t>
            </a:r>
            <a:r>
              <a:rPr lang="ru-RU" sz="1600" b="1" dirty="0" smtClean="0">
                <a:latin typeface="Times New Roman" pitchFamily="18" charset="0"/>
                <a:cs typeface="Times New Roman" pitchFamily="18" charset="0"/>
              </a:rPr>
              <a:t>авторастворовозах.</a:t>
            </a:r>
          </a:p>
          <a:p>
            <a:pPr indent="457200" algn="just"/>
            <a:r>
              <a:rPr lang="ru-RU" sz="1600" b="1" dirty="0" smtClean="0">
                <a:latin typeface="Times New Roman" pitchFamily="18" charset="0"/>
                <a:cs typeface="Times New Roman" pitchFamily="18" charset="0"/>
              </a:rPr>
              <a:t>Для </a:t>
            </a:r>
            <a:r>
              <a:rPr lang="ru-RU" sz="1600" b="1" dirty="0">
                <a:latin typeface="Times New Roman" pitchFamily="18" charset="0"/>
                <a:cs typeface="Times New Roman" pitchFamily="18" charset="0"/>
              </a:rPr>
              <a:t>подачи раствора к месту укладки применяют раздаточные бункера или бадьи. Бадью, загруженную раствором, поднимают краном на рабочее место, устанавливают над растворным ящиком и выгружают в него требуемое количество раствора. Затем переносят бадью к следующему растворному ящику и таким образом из одной бадьи заполняют несколько растворных </a:t>
            </a:r>
            <a:r>
              <a:rPr lang="ru-RU" sz="1600" b="1" dirty="0" smtClean="0">
                <a:latin typeface="Times New Roman" pitchFamily="18" charset="0"/>
                <a:cs typeface="Times New Roman" pitchFamily="18" charset="0"/>
              </a:rPr>
              <a:t>ящиков.</a:t>
            </a:r>
          </a:p>
          <a:p>
            <a:pPr indent="457200" algn="just"/>
            <a:r>
              <a:rPr lang="ru-RU" sz="1600" b="1" dirty="0" smtClean="0">
                <a:latin typeface="Times New Roman" pitchFamily="18" charset="0"/>
                <a:cs typeface="Times New Roman" pitchFamily="18" charset="0"/>
              </a:rPr>
              <a:t>На </a:t>
            </a:r>
            <a:r>
              <a:rPr lang="ru-RU" sz="1600" b="1" dirty="0">
                <a:latin typeface="Times New Roman" pitchFamily="18" charset="0"/>
                <a:cs typeface="Times New Roman" pitchFamily="18" charset="0"/>
              </a:rPr>
              <a:t>рабочих местах каменщиков используют ящики вместимостью 0,24…0,15 м</a:t>
            </a:r>
            <a:r>
              <a:rPr lang="ru-RU" sz="1600" b="1" baseline="30000" dirty="0">
                <a:latin typeface="Times New Roman" pitchFamily="18" charset="0"/>
                <a:cs typeface="Times New Roman" pitchFamily="18" charset="0"/>
              </a:rPr>
              <a:t>3</a:t>
            </a:r>
            <a:r>
              <a:rPr lang="ru-RU" sz="1600" b="1" dirty="0">
                <a:latin typeface="Times New Roman" pitchFamily="18" charset="0"/>
                <a:cs typeface="Times New Roman" pitchFamily="18" charset="0"/>
              </a:rPr>
              <a:t>, что соответствует порции строительного раствора на цементном вяжущем веществе, расходуемого в течение 40…60 мин. Из одного ящика удобно брать раствор при фронте работ 3…5 </a:t>
            </a:r>
            <a:r>
              <a:rPr lang="ru-RU" sz="1600" b="1" dirty="0" smtClean="0">
                <a:latin typeface="Times New Roman" pitchFamily="18" charset="0"/>
                <a:cs typeface="Times New Roman" pitchFamily="18" charset="0"/>
              </a:rPr>
              <a:t>м.</a:t>
            </a:r>
          </a:p>
          <a:p>
            <a:pPr indent="457200" algn="just"/>
            <a:r>
              <a:rPr lang="ru-RU" sz="1600" b="1" dirty="0" smtClean="0">
                <a:latin typeface="Times New Roman" pitchFamily="18" charset="0"/>
                <a:cs typeface="Times New Roman" pitchFamily="18" charset="0"/>
              </a:rPr>
              <a:t>Из </a:t>
            </a:r>
            <a:r>
              <a:rPr lang="ru-RU" sz="1600" b="1" dirty="0">
                <a:latin typeface="Times New Roman" pitchFamily="18" charset="0"/>
                <a:cs typeface="Times New Roman" pitchFamily="18" charset="0"/>
              </a:rPr>
              <a:t>автосамосвалов раствор перегружают также в установки для приема, хранения и порционной выдачи товарного раствора вместимостью 2 м</a:t>
            </a:r>
            <a:r>
              <a:rPr lang="ru-RU" sz="1600" b="1" baseline="30000" dirty="0">
                <a:latin typeface="Times New Roman" pitchFamily="18" charset="0"/>
                <a:cs typeface="Times New Roman" pitchFamily="18" charset="0"/>
              </a:rPr>
              <a:t>3</a:t>
            </a:r>
            <a:r>
              <a:rPr lang="ru-RU" sz="1600" b="1" dirty="0">
                <a:latin typeface="Times New Roman" pitchFamily="18" charset="0"/>
                <a:cs typeface="Times New Roman" pitchFamily="18" charset="0"/>
              </a:rPr>
              <a:t>. При больших расстояниях перевозки и при хранении раствор может расслаиваться и тогда его перед загрузкой в раздаточные бадьи повторно перемешивают в этих установках. В холодное время раствор в них подогревают. </a:t>
            </a:r>
            <a:endParaRPr lang="ru-RU" sz="16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0"/>
            <a:ext cx="9144000" cy="63094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ctr"/>
            <a:r>
              <a:rPr lang="ru-RU" sz="1600" b="1" dirty="0" smtClean="0">
                <a:solidFill>
                  <a:srgbClr val="FF0000"/>
                </a:solidFill>
                <a:latin typeface="Times New Roman" pitchFamily="18" charset="0"/>
                <a:cs typeface="Times New Roman" pitchFamily="18" charset="0"/>
              </a:rPr>
              <a:t>Расстилание и разравнивание раствора на постели. </a:t>
            </a:r>
          </a:p>
          <a:p>
            <a:pPr indent="457200" algn="just">
              <a:spcAft>
                <a:spcPts val="600"/>
              </a:spcAft>
            </a:pPr>
            <a:r>
              <a:rPr lang="ru-RU" sz="1600" b="1" dirty="0" smtClean="0">
                <a:latin typeface="Times New Roman" pitchFamily="18" charset="0"/>
                <a:cs typeface="Times New Roman" pitchFamily="18" charset="0"/>
              </a:rPr>
              <a:t>Непосредственно перед подачей на стену раствор перемешивают, так как за время, пока он лежит в ящике, тяжелые частицы (песок) оседают, происходит расслоение раствора и он становится неоднородным. Раствор расстилают равномерным по толщине слоем, так как от этого зависит, будут ли одинаковыми обжатие и плотность раствора в кладке. </a:t>
            </a:r>
          </a:p>
          <a:p>
            <a:pPr indent="457200" algn="just">
              <a:spcAft>
                <a:spcPts val="600"/>
              </a:spcAft>
            </a:pPr>
            <a:r>
              <a:rPr lang="ru-RU" sz="1600" b="1" dirty="0" smtClean="0">
                <a:latin typeface="Times New Roman" pitchFamily="18" charset="0"/>
                <a:cs typeface="Times New Roman" pitchFamily="18" charset="0"/>
              </a:rPr>
              <a:t>Каменщик 2-го разряда лопатой подает раствор на стену и укладывает грядкой правильной формы и требуемой ширины. Растворную постель для укладки кирпича каменщик разравнивает кельмой в процессе кладки. Для ложкового верстового ряда грядку делают шириной 80…100 мм, для тычкового - 200…220 мм. </a:t>
            </a:r>
          </a:p>
          <a:p>
            <a:pPr indent="457200" algn="just">
              <a:spcAft>
                <a:spcPts val="600"/>
              </a:spcAft>
            </a:pPr>
            <a:r>
              <a:rPr lang="ru-RU" sz="1600" b="1" dirty="0" smtClean="0">
                <a:latin typeface="Times New Roman" pitchFamily="18" charset="0"/>
                <a:cs typeface="Times New Roman" pitchFamily="18" charset="0"/>
              </a:rPr>
              <a:t>При кладке впустошовку, т. е. когда швы оставляют незаполненными на глубину 10 мм от наружной поверхности стены, раствор расстилают с отступом от лица версты на 20…30 мм при кладке с полным заполнением швов с отступом от лицевой поверхности стены на 10…15 мм. Толщина грядки раствора в среднем должна быть 20-25 мм. Это обеспечивает при укладке кирпича толщину шва 10…12 мм. </a:t>
            </a:r>
          </a:p>
          <a:p>
            <a:pPr indent="457200" algn="just">
              <a:spcAft>
                <a:spcPts val="600"/>
              </a:spcAft>
            </a:pPr>
            <a:r>
              <a:rPr lang="ru-RU" sz="1600" b="1" dirty="0" smtClean="0">
                <a:latin typeface="Times New Roman" pitchFamily="18" charset="0"/>
                <a:cs typeface="Times New Roman" pitchFamily="18" charset="0"/>
              </a:rPr>
              <a:t>Качество кирпичной кладки зависит не только от правильности расстилания и разравнивания раствора на постели, но и от свойства раствора. Например, известковые или смешанные цементно-известковые или цементно-глиняные растворы, обладающие большой пластичностью, легко расстилаются, разравниваются по кладке и равномерно уплотняются при укладке кирпича. </a:t>
            </a:r>
          </a:p>
          <a:p>
            <a:pPr indent="457200" algn="just">
              <a:spcAft>
                <a:spcPts val="600"/>
              </a:spcAft>
            </a:pPr>
            <a:r>
              <a:rPr lang="ru-RU" sz="1600" b="1" dirty="0" smtClean="0">
                <a:latin typeface="Times New Roman" pitchFamily="18" charset="0"/>
                <a:cs typeface="Times New Roman" pitchFamily="18" charset="0"/>
              </a:rPr>
              <a:t>Цементные растворы менее пластичны. Для повышения пластичности цементных растворов в них добавляют пластифицирующие добавки в процессе приготовления на растворосмесительной установке. Пластифицированные растворы медленнее расслаиваются и после нанесения на пористое основание слабо отдают воду, что обеспечивает твердение вяжущего вещества в растворах в нормальные сроки.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0"/>
            <a:ext cx="9144000" cy="50783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Aft>
                <a:spcPts val="600"/>
              </a:spcAft>
            </a:pPr>
            <a:r>
              <a:rPr lang="ru-RU" sz="1600" b="1" dirty="0" smtClean="0">
                <a:latin typeface="Times New Roman" pitchFamily="18" charset="0"/>
                <a:cs typeface="Times New Roman" pitchFamily="18" charset="0"/>
              </a:rPr>
              <a:t>Подвижность раствора для кирпичной кладки стен и столбов из керамического или силикатного кирпича в зависимости от способа кладки, вида и состояния кирпича характеризуется погружением эталонного конуса на 9…13 см. При кладке стен из пористо-пустотелого и пустотелого кирпича применяют раствор подвижностью не более 7…8 см, чтобы предотвратить потери его при затекании в дыры и пустоты кирпича и избежать ухудшения теплотехнических свойств кладки.</a:t>
            </a:r>
          </a:p>
          <a:p>
            <a:pPr indent="457200" algn="just">
              <a:spcAft>
                <a:spcPts val="600"/>
              </a:spcAft>
            </a:pPr>
            <a:r>
              <a:rPr lang="ru-RU" sz="1600" b="1" dirty="0" smtClean="0">
                <a:latin typeface="Times New Roman" pitchFamily="18" charset="0"/>
                <a:cs typeface="Times New Roman" pitchFamily="18" charset="0"/>
              </a:rPr>
              <a:t>При кладке в жаркую погоду из сухого кирпича подвижность растворов следует повышать за счет введения пластифицирующих добавок до погружения конуса на 12…14 см.</a:t>
            </a:r>
          </a:p>
          <a:p>
            <a:pPr indent="457200" algn="just">
              <a:spcAft>
                <a:spcPts val="600"/>
              </a:spcAft>
            </a:pPr>
            <a:r>
              <a:rPr lang="ru-RU" sz="1600" b="1" dirty="0" smtClean="0">
                <a:latin typeface="Times New Roman" pitchFamily="18" charset="0"/>
                <a:cs typeface="Times New Roman" pitchFamily="18" charset="0"/>
              </a:rPr>
              <a:t>При кладке стен раствор расстилают под ложковые ряды через боковую грань лопаты, а под тычковые - через ее передний край; растворную грядку разравнивают тыльной стороной лопаты. При кладке забутки раствор набрасывают лопатой в корыто, образованное между верстами, и разравнивают также тыльной стороной лопаты.</a:t>
            </a:r>
          </a:p>
          <a:p>
            <a:pPr indent="457200" algn="just">
              <a:spcAft>
                <a:spcPts val="600"/>
              </a:spcAft>
            </a:pPr>
            <a:r>
              <a:rPr lang="ru-RU" sz="1600" b="1" dirty="0" smtClean="0">
                <a:latin typeface="Times New Roman" pitchFamily="18" charset="0"/>
                <a:cs typeface="Times New Roman" pitchFamily="18" charset="0"/>
              </a:rPr>
              <a:t>При кладке отдельно стоящих столбов небольшого сечения (до 3x4 кирпича) раствор подают на середину столба, а затем расстилают и разравнивают кельмой по всему ряду в процессе укладки кирпича. При кладке столбов большого сечения раствор расстилают так же, как и при возведении стен.</a:t>
            </a:r>
          </a:p>
          <a:p>
            <a:pPr indent="457200" algn="just">
              <a:spcAft>
                <a:spcPts val="600"/>
              </a:spcAft>
            </a:pPr>
            <a:r>
              <a:rPr lang="ru-RU" sz="1600" b="1" dirty="0" smtClean="0">
                <a:latin typeface="Times New Roman" pitchFamily="18" charset="0"/>
                <a:cs typeface="Times New Roman" pitchFamily="18" charset="0"/>
              </a:rPr>
              <a:t>На участках стен с большим количеством дымовых и вентиляционных каналов раствор между каналами расстилают кельмой, причем его берут со сплошной части стены или же с внутренней версты, куда раствор подают заранее.</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sz="2400" b="1" dirty="0" smtClean="0">
                <a:solidFill>
                  <a:srgbClr val="C00000"/>
                </a:solidFill>
                <a:latin typeface="Times New Roman" pitchFamily="18" charset="0"/>
                <a:cs typeface="Times New Roman" pitchFamily="18" charset="0"/>
              </a:rPr>
              <a:t>Рассматриваемые вопросы:</a:t>
            </a:r>
          </a:p>
          <a:p>
            <a:pPr algn="ctr"/>
            <a:endParaRPr lang="ru-RU" sz="2400" b="1" dirty="0" smtClean="0">
              <a:solidFill>
                <a:srgbClr val="C00000"/>
              </a:solidFill>
              <a:latin typeface="Times New Roman" pitchFamily="18" charset="0"/>
              <a:cs typeface="Times New Roman" pitchFamily="18" charset="0"/>
            </a:endParaRPr>
          </a:p>
          <a:p>
            <a:pPr marL="457200" indent="-457200" algn="just">
              <a:lnSpc>
                <a:spcPct val="200000"/>
              </a:lnSpc>
              <a:buFontTx/>
              <a:buAutoNum type="arabicPeriod"/>
            </a:pPr>
            <a:r>
              <a:rPr lang="ru-RU" sz="2000" b="1" dirty="0" smtClean="0">
                <a:solidFill>
                  <a:schemeClr val="tx1"/>
                </a:solidFill>
                <a:latin typeface="Times New Roman" pitchFamily="18" charset="0"/>
                <a:cs typeface="Times New Roman" pitchFamily="18" charset="0"/>
              </a:rPr>
              <a:t>Инструменты и приспособления</a:t>
            </a:r>
            <a:r>
              <a:rPr lang="ru-RU" sz="2000" b="1" dirty="0" smtClean="0">
                <a:solidFill>
                  <a:schemeClr val="tx1"/>
                </a:solidFill>
                <a:latin typeface="Times New Roman" pitchFamily="18" charset="0"/>
                <a:ea typeface="Times New Roman" pitchFamily="18" charset="0"/>
                <a:cs typeface="Times New Roman" pitchFamily="18" charset="0"/>
              </a:rPr>
              <a:t>.</a:t>
            </a:r>
          </a:p>
          <a:p>
            <a:pPr marL="457200" indent="-457200" algn="just">
              <a:lnSpc>
                <a:spcPct val="200000"/>
              </a:lnSpc>
              <a:buFontTx/>
              <a:buAutoNum type="arabicPeriod"/>
            </a:pPr>
            <a:r>
              <a:rPr lang="ru-RU" sz="2000" b="1" dirty="0">
                <a:solidFill>
                  <a:schemeClr val="tx1"/>
                </a:solidFill>
                <a:latin typeface="Times New Roman" pitchFamily="18" charset="0"/>
                <a:cs typeface="Times New Roman" pitchFamily="18" charset="0"/>
              </a:rPr>
              <a:t>Транспортирование, подача и раскладка кирпича на стене</a:t>
            </a:r>
            <a:r>
              <a:rPr lang="ru-RU" sz="2000" b="1" dirty="0" smtClean="0">
                <a:solidFill>
                  <a:schemeClr val="tx1"/>
                </a:solidFill>
                <a:latin typeface="Times New Roman" pitchFamily="18" charset="0"/>
                <a:ea typeface="Times New Roman" pitchFamily="18" charset="0"/>
                <a:cs typeface="Times New Roman" pitchFamily="18" charset="0"/>
              </a:rPr>
              <a:t>.</a:t>
            </a:r>
            <a:endParaRPr lang="ru-RU" sz="2000" b="1" dirty="0" smtClean="0">
              <a:solidFill>
                <a:schemeClr val="tx1"/>
              </a:solidFill>
              <a:latin typeface="Times New Roman" pitchFamily="18" charset="0"/>
              <a:cs typeface="Times New Roman" pitchFamily="18" charset="0"/>
            </a:endParaRPr>
          </a:p>
          <a:p>
            <a:pPr marL="457200" indent="-457200" algn="just">
              <a:lnSpc>
                <a:spcPct val="200000"/>
              </a:lnSpc>
              <a:buFontTx/>
              <a:buAutoNum type="arabicPeriod"/>
            </a:pPr>
            <a:r>
              <a:rPr lang="ru-RU" sz="2000" b="1" dirty="0" smtClean="0">
                <a:solidFill>
                  <a:schemeClr val="tx1"/>
                </a:solidFill>
                <a:latin typeface="Times New Roman" pitchFamily="18" charset="0"/>
                <a:cs typeface="Times New Roman" pitchFamily="18" charset="0"/>
              </a:rPr>
              <a:t>Раскладка кирпича.</a:t>
            </a:r>
            <a:endParaRPr lang="ru-RU" sz="2000" b="1" dirty="0" smtClean="0">
              <a:solidFill>
                <a:schemeClr val="tx1"/>
              </a:solidFill>
              <a:latin typeface="Times New Roman" pitchFamily="18" charset="0"/>
              <a:ea typeface="Times New Roman" pitchFamily="18" charset="0"/>
              <a:cs typeface="Times New Roman" pitchFamily="18" charset="0"/>
            </a:endParaRPr>
          </a:p>
          <a:p>
            <a:pPr marL="457200" indent="-457200" algn="just">
              <a:lnSpc>
                <a:spcPct val="200000"/>
              </a:lnSpc>
              <a:buFontTx/>
              <a:buAutoNum type="arabicPeriod"/>
            </a:pPr>
            <a:r>
              <a:rPr lang="ru-RU" sz="2000" b="1" dirty="0" smtClean="0">
                <a:solidFill>
                  <a:schemeClr val="tx1"/>
                </a:solidFill>
                <a:latin typeface="Times New Roman" pitchFamily="18" charset="0"/>
                <a:cs typeface="Times New Roman" pitchFamily="18" charset="0"/>
              </a:rPr>
              <a:t>Подача и расстилание раствора на рабочем месте. </a:t>
            </a:r>
          </a:p>
          <a:p>
            <a:pPr marL="457200" indent="-457200" algn="just">
              <a:lnSpc>
                <a:spcPct val="200000"/>
              </a:lnSpc>
              <a:buFontTx/>
              <a:buAutoNum type="arabicPeriod"/>
            </a:pPr>
            <a:r>
              <a:rPr lang="ru-RU" sz="2000" b="1" dirty="0" smtClean="0">
                <a:solidFill>
                  <a:srgbClr val="0070C0"/>
                </a:solidFill>
                <a:latin typeface="Times New Roman" pitchFamily="18" charset="0"/>
                <a:cs typeface="Times New Roman" pitchFamily="18" charset="0"/>
              </a:rPr>
              <a:t>Способы и последовательность кладки:</a:t>
            </a:r>
          </a:p>
          <a:p>
            <a:pPr marL="457200" indent="-457200" algn="just">
              <a:lnSpc>
                <a:spcPct val="200000"/>
              </a:lnSpc>
              <a:buFont typeface="Arial" pitchFamily="34" charset="0"/>
              <a:buChar char="•"/>
            </a:pPr>
            <a:r>
              <a:rPr lang="ru-RU" sz="2000" b="1" dirty="0" smtClean="0">
                <a:solidFill>
                  <a:srgbClr val="0070C0"/>
                </a:solidFill>
                <a:latin typeface="Times New Roman" pitchFamily="18" charset="0"/>
                <a:cs typeface="Times New Roman" pitchFamily="18" charset="0"/>
              </a:rPr>
              <a:t>вприжим;</a:t>
            </a:r>
          </a:p>
          <a:p>
            <a:pPr marL="457200" indent="-457200" algn="just">
              <a:lnSpc>
                <a:spcPct val="200000"/>
              </a:lnSpc>
              <a:buFont typeface="Arial" pitchFamily="34" charset="0"/>
              <a:buChar char="•"/>
            </a:pPr>
            <a:r>
              <a:rPr lang="ru-RU" sz="2000" b="1" dirty="0" smtClean="0">
                <a:solidFill>
                  <a:srgbClr val="0070C0"/>
                </a:solidFill>
                <a:latin typeface="Times New Roman" pitchFamily="18" charset="0"/>
                <a:cs typeface="Times New Roman" pitchFamily="18" charset="0"/>
              </a:rPr>
              <a:t>вприсык;</a:t>
            </a:r>
          </a:p>
          <a:p>
            <a:pPr marL="457200" indent="-457200" algn="just">
              <a:lnSpc>
                <a:spcPct val="200000"/>
              </a:lnSpc>
              <a:buFont typeface="Arial" pitchFamily="34" charset="0"/>
              <a:buChar char="•"/>
            </a:pPr>
            <a:r>
              <a:rPr lang="ru-RU" sz="2000" b="1" dirty="0" smtClean="0">
                <a:solidFill>
                  <a:srgbClr val="0070C0"/>
                </a:solidFill>
                <a:latin typeface="Times New Roman" pitchFamily="18" charset="0"/>
                <a:cs typeface="Times New Roman" pitchFamily="18" charset="0"/>
              </a:rPr>
              <a:t>вприсык с подрезкой;</a:t>
            </a:r>
          </a:p>
          <a:p>
            <a:pPr marL="457200" indent="-457200" algn="just">
              <a:lnSpc>
                <a:spcPct val="200000"/>
              </a:lnSpc>
              <a:buFont typeface="Arial" pitchFamily="34" charset="0"/>
              <a:buChar char="•"/>
            </a:pPr>
            <a:r>
              <a:rPr lang="ru-RU" sz="2000" b="1" dirty="0" smtClean="0">
                <a:solidFill>
                  <a:srgbClr val="0070C0"/>
                </a:solidFill>
                <a:latin typeface="Times New Roman" pitchFamily="18" charset="0"/>
                <a:cs typeface="Times New Roman" pitchFamily="18" charset="0"/>
              </a:rPr>
              <a:t>вполуприсык.</a:t>
            </a:r>
          </a:p>
          <a:p>
            <a:pPr marL="457200" indent="-457200" algn="just">
              <a:lnSpc>
                <a:spcPct val="200000"/>
              </a:lnSpc>
            </a:pPr>
            <a:endParaRPr lang="ru-RU" sz="2000" b="1" dirty="0" smtClean="0">
              <a:solidFill>
                <a:srgbClr val="C00000"/>
              </a:solidFill>
              <a:latin typeface="Times New Roman" pitchFamily="18" charset="0"/>
              <a:cs typeface="Times New Roman" pitchFamily="18" charset="0"/>
            </a:endParaRPr>
          </a:p>
          <a:p>
            <a:pPr marL="457200" indent="-457200" algn="just"/>
            <a:endParaRPr lang="ru-RU" sz="2000" b="1" dirty="0" smtClean="0">
              <a:solidFill>
                <a:schemeClr val="tx1"/>
              </a:solidFill>
              <a:latin typeface="Times New Roman" pitchFamily="18" charset="0"/>
              <a:ea typeface="Times New Roman" pitchFamily="18" charset="0"/>
              <a:cs typeface="Times New Roman" pitchFamily="18" charset="0"/>
            </a:endParaRPr>
          </a:p>
          <a:p>
            <a:pPr marL="457200" indent="-457200" algn="just">
              <a:buFontTx/>
              <a:buAutoNum type="arabicPeriod"/>
            </a:pPr>
            <a:endParaRPr lang="ru-RU" sz="2000" b="1" dirty="0" smtClean="0">
              <a:solidFill>
                <a:schemeClr val="tx1"/>
              </a:solidFill>
              <a:latin typeface="Times New Roman" pitchFamily="18" charset="0"/>
              <a:cs typeface="Times New Roman" pitchFamily="18" charset="0"/>
            </a:endParaRPr>
          </a:p>
          <a:p>
            <a:pPr marL="457200" lvl="0" indent="-457200" algn="just">
              <a:buAutoNum type="arabicPeriod"/>
            </a:pPr>
            <a:endParaRPr lang="ru-RU" sz="2000" b="1" dirty="0" smtClean="0">
              <a:solidFill>
                <a:schemeClr val="tx1"/>
              </a:solidFill>
              <a:latin typeface="Times New Roman" pitchFamily="18" charset="0"/>
              <a:ea typeface="Times New Roman" pitchFamily="18" charset="0"/>
              <a:cs typeface="Times New Roman" pitchFamily="18" charset="0"/>
            </a:endParaRPr>
          </a:p>
          <a:p>
            <a:pPr marL="457200" lvl="0" indent="-457200" algn="just">
              <a:buAutoNum type="arabicPeriod"/>
            </a:pPr>
            <a:endParaRPr lang="ru-RU" sz="2400" b="1" dirty="0" smtClean="0">
              <a:solidFill>
                <a:srgbClr val="C00000"/>
              </a:solidFill>
              <a:latin typeface="Times New Roman" pitchFamily="18" charset="0"/>
              <a:ea typeface="Times New Roman" pitchFamily="18" charset="0"/>
              <a:cs typeface="Times New Roman" pitchFamily="18" charset="0"/>
            </a:endParaRPr>
          </a:p>
          <a:p>
            <a:pPr algn="just"/>
            <a:endParaRPr lang="ru-RU" sz="2400" b="1" dirty="0" smtClean="0">
              <a:solidFill>
                <a:srgbClr val="C00000"/>
              </a:solidFill>
              <a:latin typeface="Times New Roman" pitchFamily="18" charset="0"/>
              <a:cs typeface="Times New Roman" pitchFamily="18" charset="0"/>
            </a:endParaRPr>
          </a:p>
          <a:p>
            <a:pPr algn="ctr"/>
            <a:endParaRPr lang="ru-RU" sz="2400" b="1" dirty="0" smtClean="0">
              <a:solidFill>
                <a:srgbClr val="C00000"/>
              </a:solidFill>
              <a:latin typeface="Times New Roman" pitchFamily="18" charset="0"/>
              <a:cs typeface="Times New Roman" pitchFamily="18" charset="0"/>
            </a:endParaRPr>
          </a:p>
          <a:p>
            <a:pPr algn="ctr"/>
            <a:endParaRPr lang="ru-RU" sz="2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2483768" y="0"/>
            <a:ext cx="6660232" cy="69865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a:r>
              <a:rPr lang="ru-RU" sz="1400" b="1" dirty="0" smtClean="0">
                <a:solidFill>
                  <a:srgbClr val="FF0000"/>
                </a:solidFill>
                <a:latin typeface="Times New Roman" pitchFamily="18" charset="0"/>
                <a:cs typeface="Times New Roman" pitchFamily="18" charset="0"/>
              </a:rPr>
              <a:t>Способы и последовательность кладки </a:t>
            </a:r>
            <a:r>
              <a:rPr lang="ru-RU" sz="1400" b="1" dirty="0" smtClean="0">
                <a:latin typeface="Times New Roman" pitchFamily="18" charset="0"/>
                <a:cs typeface="Times New Roman" pitchFamily="18" charset="0"/>
              </a:rPr>
              <a:t/>
            </a:r>
            <a:br>
              <a:rPr lang="ru-RU" sz="1400" b="1" dirty="0" smtClean="0">
                <a:latin typeface="Times New Roman" pitchFamily="18" charset="0"/>
                <a:cs typeface="Times New Roman" pitchFamily="18" charset="0"/>
              </a:rPr>
            </a:br>
            <a:r>
              <a:rPr lang="ru-RU" sz="1400" b="1" i="1" dirty="0" smtClean="0">
                <a:solidFill>
                  <a:srgbClr val="0070C0"/>
                </a:solidFill>
                <a:latin typeface="Times New Roman" pitchFamily="18" charset="0"/>
                <a:cs typeface="Times New Roman" pitchFamily="18" charset="0"/>
              </a:rPr>
              <a:t>Способы кладки. Производительность труда каменщиков зависит от способов укладки кирпича и умения применить их при работе на различных растворах.</a:t>
            </a:r>
          </a:p>
          <a:p>
            <a:pPr algn="just"/>
            <a:r>
              <a:rPr lang="ru-RU" sz="1400" b="1" i="1" dirty="0" smtClean="0">
                <a:latin typeface="Times New Roman" pitchFamily="18" charset="0"/>
                <a:cs typeface="Times New Roman" pitchFamily="18" charset="0"/>
              </a:rPr>
              <a:t>Кладку верст ведут тремя способами: </a:t>
            </a:r>
          </a:p>
          <a:p>
            <a:pPr lvl="0" algn="just">
              <a:buFont typeface="Arial" pitchFamily="34" charset="0"/>
              <a:buChar char="•"/>
            </a:pPr>
            <a:r>
              <a:rPr lang="ru-RU" sz="1400" b="1" i="1" dirty="0" smtClean="0">
                <a:latin typeface="Times New Roman" pitchFamily="18" charset="0"/>
                <a:cs typeface="Times New Roman" pitchFamily="18" charset="0"/>
              </a:rPr>
              <a:t>  </a:t>
            </a:r>
            <a:r>
              <a:rPr lang="ru-RU" sz="1400" b="1" i="1" dirty="0" smtClean="0">
                <a:solidFill>
                  <a:srgbClr val="C00000"/>
                </a:solidFill>
                <a:latin typeface="Times New Roman" pitchFamily="18" charset="0"/>
                <a:cs typeface="Times New Roman" pitchFamily="18" charset="0"/>
              </a:rPr>
              <a:t>вприжим; </a:t>
            </a:r>
          </a:p>
          <a:p>
            <a:pPr lvl="0" algn="just">
              <a:buFont typeface="Arial" pitchFamily="34" charset="0"/>
              <a:buChar char="•"/>
            </a:pPr>
            <a:r>
              <a:rPr lang="ru-RU" sz="1400" b="1" i="1" dirty="0" smtClean="0">
                <a:latin typeface="Times New Roman" pitchFamily="18" charset="0"/>
                <a:cs typeface="Times New Roman" pitchFamily="18" charset="0"/>
              </a:rPr>
              <a:t>  вприсык; </a:t>
            </a:r>
          </a:p>
          <a:p>
            <a:pPr lvl="0" algn="just">
              <a:buFont typeface="Arial" pitchFamily="34" charset="0"/>
              <a:buChar char="•"/>
            </a:pPr>
            <a:r>
              <a:rPr lang="ru-RU" sz="1400" b="1" i="1" dirty="0" smtClean="0">
                <a:latin typeface="Times New Roman" pitchFamily="18" charset="0"/>
                <a:cs typeface="Times New Roman" pitchFamily="18" charset="0"/>
              </a:rPr>
              <a:t>  вприсык с подрезкой раствора</a:t>
            </a:r>
          </a:p>
          <a:p>
            <a:pPr algn="just"/>
            <a:r>
              <a:rPr lang="ru-RU" sz="1400" b="1" i="1" dirty="0" smtClean="0">
                <a:solidFill>
                  <a:srgbClr val="0070C0"/>
                </a:solidFill>
                <a:latin typeface="Times New Roman" pitchFamily="18" charset="0"/>
                <a:cs typeface="Times New Roman" pitchFamily="18" charset="0"/>
              </a:rPr>
              <a:t>Кладку забутки ведут в полуприсык. </a:t>
            </a:r>
          </a:p>
          <a:p>
            <a:pPr algn="just"/>
            <a:r>
              <a:rPr lang="ru-RU" sz="1400" b="1" dirty="0" smtClean="0">
                <a:latin typeface="Times New Roman" pitchFamily="18" charset="0"/>
                <a:cs typeface="Times New Roman" pitchFamily="18" charset="0"/>
              </a:rPr>
              <a:t>Выбор способа зависит от пластичности раствора, состояния кирпича (сухой или влажный), времени года и требований к чистоте лицевой стороны кладки. </a:t>
            </a:r>
          </a:p>
          <a:p>
            <a:pPr algn="just"/>
            <a:r>
              <a:rPr lang="ru-RU" sz="1400" b="1" i="1" dirty="0" smtClean="0">
                <a:solidFill>
                  <a:srgbClr val="C00000"/>
                </a:solidFill>
                <a:latin typeface="Times New Roman" pitchFamily="18" charset="0"/>
                <a:cs typeface="Times New Roman" pitchFamily="18" charset="0"/>
              </a:rPr>
              <a:t>Способом вприжим (рис.9) </a:t>
            </a:r>
            <a:r>
              <a:rPr lang="ru-RU" sz="1400" b="1" dirty="0" smtClean="0">
                <a:latin typeface="Times New Roman" pitchFamily="18" charset="0"/>
                <a:cs typeface="Times New Roman" pitchFamily="18" charset="0"/>
              </a:rPr>
              <a:t>выкладывают стены из кирпича на жестком растворе (осадка конуса 7…9 см) с полным заполнением и расшивкой швов. Раствор во время кладки распределяют, отступая от лица стены на 10 или 15 мм. Выравнивание слоя раствора производят тыльной кромкой кельмы. При этом, кельму двигают со стороны уложенного кирпича, расстилая раствор сразу для 3-х ложковых или 5-и тычковых кирпичей.</a:t>
            </a:r>
          </a:p>
          <a:p>
            <a:pPr indent="457200" algn="just"/>
            <a:r>
              <a:rPr lang="ru-RU" sz="1400" b="1" i="1" dirty="0" smtClean="0">
                <a:solidFill>
                  <a:srgbClr val="C00000"/>
                </a:solidFill>
                <a:latin typeface="Times New Roman" pitchFamily="18" charset="0"/>
                <a:cs typeface="Times New Roman" pitchFamily="18" charset="0"/>
              </a:rPr>
              <a:t>Кладка вприжим осуществляется следующим образом. Кельмой, находящейся в правой руке, выравнивают слой раствора. После этого боковым ребром кельмы берут некоторое количество раствора и кладут его и удерживают на вертикальной грани уже уложенного кирпича. Одновременно левой рукой берут для укладки следующий кирпич и кладут его на подготовленное место. При этом, новый кирпич прижимают к плоскости кельмы, удерживающей раствор.</a:t>
            </a:r>
          </a:p>
          <a:p>
            <a:pPr indent="457200" algn="just"/>
            <a:r>
              <a:rPr lang="ru-RU" sz="1400" b="1" dirty="0" smtClean="0">
                <a:latin typeface="Times New Roman" pitchFamily="18" charset="0"/>
                <a:cs typeface="Times New Roman" pitchFamily="18" charset="0"/>
              </a:rPr>
              <a:t>После этого кельму вынимают из зазора между кирпичами, а новый </a:t>
            </a:r>
            <a:r>
              <a:rPr lang="ru-RU" sz="1400" b="1" dirty="0" smtClean="0">
                <a:latin typeface="Times New Roman" pitchFamily="18" charset="0"/>
                <a:cs typeface="Times New Roman" pitchFamily="18" charset="0"/>
                <a:hlinkClick r:id="rId2"/>
              </a:rPr>
              <a:t>кирпич</a:t>
            </a:r>
            <a:r>
              <a:rPr lang="ru-RU" sz="1400" b="1" dirty="0" smtClean="0">
                <a:latin typeface="Times New Roman" pitchFamily="18" charset="0"/>
                <a:cs typeface="Times New Roman" pitchFamily="18" charset="0"/>
              </a:rPr>
              <a:t> плотно прижимают к ранее уложенному, одновременно осаживая его на растворной подушке вниз. Избыточный раствор, выдавленный из шва на лицевую сторону стены, снимают кельмой после укладки 3-5 тычковых кирпичей или 2-х ложковых.</a:t>
            </a:r>
          </a:p>
          <a:p>
            <a:pPr indent="457200" algn="just"/>
            <a:r>
              <a:rPr lang="ru-RU" sz="1400" b="1" dirty="0" smtClean="0">
                <a:latin typeface="Times New Roman" pitchFamily="18" charset="0"/>
                <a:cs typeface="Times New Roman" pitchFamily="18" charset="0"/>
              </a:rPr>
              <a:t>При кладке вприжим каменщик набрасывает очередной слой раствора, и кладка получается чистой, плотной, с хорошим заполнением полостей швов. Но этот способ кладки требует множества движений и поэтому является самым трудоемким.</a:t>
            </a:r>
            <a:endParaRPr lang="ru-RU" sz="1600" b="1" dirty="0" smtClean="0">
              <a:latin typeface="Times New Roman" pitchFamily="18" charset="0"/>
              <a:cs typeface="Times New Roman" pitchFamily="18" charset="0"/>
            </a:endParaRPr>
          </a:p>
        </p:txBody>
      </p:sp>
      <p:pic>
        <p:nvPicPr>
          <p:cNvPr id="5" name="Рисунок 4" descr="http://www.ustroy.ru/userfiles/images/articles/kladka/1.gif"/>
          <p:cNvPicPr/>
          <p:nvPr/>
        </p:nvPicPr>
        <p:blipFill>
          <a:blip r:embed="rId3" cstate="print"/>
          <a:srcRect/>
          <a:stretch>
            <a:fillRect/>
          </a:stretch>
        </p:blipFill>
        <p:spPr bwMode="auto">
          <a:xfrm>
            <a:off x="90304" y="118896"/>
            <a:ext cx="2411760" cy="5019675"/>
          </a:xfrm>
          <a:prstGeom prst="rect">
            <a:avLst/>
          </a:prstGeom>
          <a:noFill/>
          <a:ln w="9525">
            <a:solidFill>
              <a:schemeClr val="tx1"/>
            </a:solidFill>
            <a:miter lim="800000"/>
            <a:headEnd/>
            <a:tailEnd/>
          </a:ln>
        </p:spPr>
      </p:pic>
      <p:sp>
        <p:nvSpPr>
          <p:cNvPr id="6" name="Прямоугольник 5"/>
          <p:cNvSpPr/>
          <p:nvPr/>
        </p:nvSpPr>
        <p:spPr>
          <a:xfrm>
            <a:off x="77680" y="5327536"/>
            <a:ext cx="2411760"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Рис.9.</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Кирпичная кладка вприжим </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3073" name="Rectangle 1"/>
          <p:cNvSpPr>
            <a:spLocks noChangeArrowheads="1"/>
          </p:cNvSpPr>
          <p:nvPr/>
        </p:nvSpPr>
        <p:spPr bwMode="auto">
          <a:xfrm>
            <a:off x="4572000" y="0"/>
            <a:ext cx="2448272" cy="3385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a:r>
              <a:rPr lang="ru-RU" sz="1600" b="1" dirty="0" smtClean="0">
                <a:solidFill>
                  <a:srgbClr val="FF0000"/>
                </a:solidFill>
                <a:latin typeface="Times New Roman" pitchFamily="18" charset="0"/>
                <a:cs typeface="Times New Roman" pitchFamily="18" charset="0"/>
              </a:rPr>
              <a:t>Кладка вприжим</a:t>
            </a:r>
            <a:endParaRPr lang="ru-RU" sz="1600" b="1" dirty="0" smtClean="0">
              <a:latin typeface="Times New Roman" pitchFamily="18" charset="0"/>
              <a:cs typeface="Times New Roman" pitchFamily="18" charset="0"/>
            </a:endParaRPr>
          </a:p>
        </p:txBody>
      </p:sp>
      <p:pic>
        <p:nvPicPr>
          <p:cNvPr id="6" name="Рисунок 5" descr="Рис. 29. Кладка способом вприжим ложкового ряда наружной версты"/>
          <p:cNvPicPr/>
          <p:nvPr/>
        </p:nvPicPr>
        <p:blipFill>
          <a:blip r:embed="rId2" cstate="print"/>
          <a:srcRect/>
          <a:stretch>
            <a:fillRect/>
          </a:stretch>
        </p:blipFill>
        <p:spPr bwMode="auto">
          <a:xfrm>
            <a:off x="0" y="0"/>
            <a:ext cx="4572000" cy="3356992"/>
          </a:xfrm>
          <a:prstGeom prst="rect">
            <a:avLst/>
          </a:prstGeom>
          <a:noFill/>
          <a:ln w="9525">
            <a:solidFill>
              <a:schemeClr val="tx1"/>
            </a:solidFill>
            <a:miter lim="800000"/>
            <a:headEnd/>
            <a:tailEnd/>
          </a:ln>
        </p:spPr>
      </p:pic>
      <p:sp>
        <p:nvSpPr>
          <p:cNvPr id="7" name="Прямоугольник 6"/>
          <p:cNvSpPr/>
          <p:nvPr/>
        </p:nvSpPr>
        <p:spPr>
          <a:xfrm>
            <a:off x="4644008" y="332656"/>
            <a:ext cx="4392488" cy="13681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Рис.10.</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Кладка кирпича способом вприжим ложкового ряда наружной версты (цифрами показана последовательность операций)</a:t>
            </a:r>
            <a:endParaRPr lang="ru-RU" sz="1600" b="1" dirty="0">
              <a:solidFill>
                <a:srgbClr val="C00000"/>
              </a:solidFill>
              <a:latin typeface="Times New Roman" pitchFamily="18" charset="0"/>
              <a:cs typeface="Times New Roman" pitchFamily="18" charset="0"/>
            </a:endParaRPr>
          </a:p>
        </p:txBody>
      </p:sp>
      <p:pic>
        <p:nvPicPr>
          <p:cNvPr id="8" name="Рисунок 7" descr="Рис. 30. Кладка способом вприжим тычкового ряда наружной версты"/>
          <p:cNvPicPr/>
          <p:nvPr/>
        </p:nvPicPr>
        <p:blipFill>
          <a:blip r:embed="rId3" cstate="print"/>
          <a:srcRect/>
          <a:stretch>
            <a:fillRect/>
          </a:stretch>
        </p:blipFill>
        <p:spPr bwMode="auto">
          <a:xfrm>
            <a:off x="4283968" y="3356993"/>
            <a:ext cx="4860032" cy="3501008"/>
          </a:xfrm>
          <a:prstGeom prst="rect">
            <a:avLst/>
          </a:prstGeom>
          <a:noFill/>
          <a:ln w="9525">
            <a:solidFill>
              <a:schemeClr val="tx1"/>
            </a:solidFill>
            <a:miter lim="800000"/>
            <a:headEnd/>
            <a:tailEnd/>
          </a:ln>
        </p:spPr>
      </p:pic>
      <p:sp>
        <p:nvSpPr>
          <p:cNvPr id="9" name="Прямоугольник 8"/>
          <p:cNvSpPr/>
          <p:nvPr/>
        </p:nvSpPr>
        <p:spPr>
          <a:xfrm>
            <a:off x="50248" y="4601736"/>
            <a:ext cx="4211960" cy="13681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Рис.11.</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Кладка кирпича способом вприжим тычкового ряда наружной версты (цифрами показана последовательность операций)</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2483768" y="0"/>
            <a:ext cx="6660232" cy="655564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just"/>
            <a:r>
              <a:rPr lang="ru-RU" sz="1400" b="1" dirty="0" smtClean="0">
                <a:solidFill>
                  <a:srgbClr val="C00000"/>
                </a:solidFill>
                <a:latin typeface="Times New Roman" pitchFamily="18" charset="0"/>
                <a:cs typeface="Times New Roman" pitchFamily="18" charset="0"/>
              </a:rPr>
              <a:t>Кладка вприсык (рис.12).</a:t>
            </a:r>
          </a:p>
          <a:p>
            <a:pPr indent="457200" algn="just"/>
            <a:r>
              <a:rPr lang="ru-RU" sz="1400" b="1" dirty="0" smtClean="0">
                <a:latin typeface="Times New Roman" pitchFamily="18" charset="0"/>
                <a:cs typeface="Times New Roman" pitchFamily="18" charset="0"/>
              </a:rPr>
              <a:t>Таким способом кладут кирпич с использованием пластичных растворов. При этом происходит неполное заполнение раствором лицевых швов стены (</a:t>
            </a:r>
            <a:r>
              <a:rPr lang="ru-RU" sz="1400" b="1" dirty="0" smtClean="0">
                <a:solidFill>
                  <a:srgbClr val="C00000"/>
                </a:solidFill>
                <a:latin typeface="Times New Roman" pitchFamily="18" charset="0"/>
                <a:cs typeface="Times New Roman" pitchFamily="18" charset="0"/>
              </a:rPr>
              <a:t>кладка впустошовку</a:t>
            </a:r>
            <a:r>
              <a:rPr lang="ru-RU" sz="1400" b="1" dirty="0" smtClean="0">
                <a:latin typeface="Times New Roman" pitchFamily="18" charset="0"/>
                <a:cs typeface="Times New Roman" pitchFamily="18" charset="0"/>
              </a:rPr>
              <a:t>). Ложковый ряд кирпичей, при этом, выполняют следующим образом. Держа новый кирпич наклонно, загребают его тычковой гранью некоторое количество, разостланного предварительно, раствора. Причем, эту процедуру начинают, отступив от уже уложенного кирпича, на 8-10 см. Двигая свежий кирпич к уложенному, корректируют его положение и прижимают к растворной постели. </a:t>
            </a:r>
          </a:p>
          <a:p>
            <a:pPr indent="457200" algn="just"/>
            <a:r>
              <a:rPr lang="ru-RU" sz="1400" b="1" i="1" dirty="0" smtClean="0">
                <a:solidFill>
                  <a:srgbClr val="C00000"/>
                </a:solidFill>
                <a:latin typeface="Times New Roman" pitchFamily="18" charset="0"/>
                <a:cs typeface="Times New Roman" pitchFamily="18" charset="0"/>
              </a:rPr>
              <a:t>В результате этих манипуляций, раствор, снятый с постели, заполняет поперечный вертикальный шов. Далее вновь уложенный кирпич осаживают на растворе. Укладку тычковых кирпичей производят таким же образом, с той лишь разницей, что раствор для заполнения вертикального шва загребают уже ложковой гранью кирпича. Способ кладки вприсык допускает укладку кирпичей и левой и правой рукой.</a:t>
            </a:r>
          </a:p>
          <a:p>
            <a:pPr indent="457200" algn="just"/>
            <a:r>
              <a:rPr lang="ru-RU" sz="1400" b="1" dirty="0" smtClean="0">
                <a:latin typeface="Times New Roman" pitchFamily="18" charset="0"/>
                <a:cs typeface="Times New Roman" pitchFamily="18" charset="0"/>
              </a:rPr>
              <a:t>Выполняя кладку способом вприсык, кладочный раствор распределяют грядкой, отступив от наружной поверхности стены на 20 или 30 мм, так, чтобы раствор не выдавливался из полости шва на лицо стены.</a:t>
            </a:r>
          </a:p>
          <a:p>
            <a:pPr indent="457200" algn="just"/>
            <a:r>
              <a:rPr lang="ru-RU" sz="1400" b="1" dirty="0" smtClean="0">
                <a:solidFill>
                  <a:srgbClr val="C00000"/>
                </a:solidFill>
                <a:latin typeface="Times New Roman" pitchFamily="18" charset="0"/>
                <a:cs typeface="Times New Roman" pitchFamily="18" charset="0"/>
              </a:rPr>
              <a:t>Кладка вприсык с последующей подрезкой раствора используется для возведения стен при полном заполнении и вертикальных и горизонтальных швов и расшивкой типа </a:t>
            </a:r>
            <a:r>
              <a:rPr lang="ru-RU" sz="1400" b="1" dirty="0" err="1" smtClean="0">
                <a:solidFill>
                  <a:srgbClr val="C00000"/>
                </a:solidFill>
                <a:latin typeface="Times New Roman" pitchFamily="18" charset="0"/>
                <a:cs typeface="Times New Roman" pitchFamily="18" charset="0"/>
              </a:rPr>
              <a:t>Jubob</a:t>
            </a:r>
            <a:r>
              <a:rPr lang="ru-RU" sz="1400" b="1" dirty="0" smtClean="0">
                <a:solidFill>
                  <a:srgbClr val="C00000"/>
                </a:solidFill>
                <a:latin typeface="Times New Roman" pitchFamily="18" charset="0"/>
                <a:cs typeface="Times New Roman" pitchFamily="18" charset="0"/>
              </a:rPr>
              <a:t>. Раствор в этом случае размещается так же, как при укладке вприжим – отступая от лицевой поверхности стены на 10 или 15 мм.</a:t>
            </a:r>
          </a:p>
          <a:p>
            <a:pPr indent="457200" algn="just"/>
            <a:r>
              <a:rPr lang="ru-RU" sz="1400" b="1" dirty="0" smtClean="0">
                <a:latin typeface="Times New Roman" pitchFamily="18" charset="0"/>
                <a:cs typeface="Times New Roman" pitchFamily="18" charset="0"/>
              </a:rPr>
              <a:t>Подрезку раствора, выдавленного на лицевую поверхность стены, так же, как при кладке вприжим, производят кельмой. В этом случае следует использовать более жесткий раствор, чем при кладке без подрезки. Это обусловлено тем, что при слишком пластичном растворе каменщик не успеет его срезать. Кладка способом вприсык с подрезкой требует гораздо больших затрат труда и времени, чем простая кладка вприсык, однако, меньших, чем кладка способом вприжим.</a:t>
            </a:r>
            <a:endParaRPr lang="ru-RU" sz="1400" b="1" dirty="0">
              <a:latin typeface="Times New Roman" pitchFamily="18" charset="0"/>
              <a:cs typeface="Times New Roman" pitchFamily="18" charset="0"/>
            </a:endParaRPr>
          </a:p>
        </p:txBody>
      </p:sp>
      <p:sp>
        <p:nvSpPr>
          <p:cNvPr id="6" name="Прямоугольник 5"/>
          <p:cNvSpPr/>
          <p:nvPr/>
        </p:nvSpPr>
        <p:spPr>
          <a:xfrm>
            <a:off x="41168" y="4797184"/>
            <a:ext cx="2442600"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Рис.12.</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Кирпичная кладка вприсык </a:t>
            </a:r>
            <a:endParaRPr lang="ru-RU" sz="1600" b="1" dirty="0">
              <a:solidFill>
                <a:srgbClr val="C00000"/>
              </a:solidFill>
              <a:latin typeface="Times New Roman" pitchFamily="18" charset="0"/>
              <a:cs typeface="Times New Roman" pitchFamily="18" charset="0"/>
            </a:endParaRPr>
          </a:p>
        </p:txBody>
      </p:sp>
      <p:pic>
        <p:nvPicPr>
          <p:cNvPr id="7" name="Рисунок 6" descr="Рис. 31. Кладка способом вприсык рядов"/>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0" y="0"/>
            <a:ext cx="2483768" cy="4653136"/>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97463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6" name="Рисунок 5" descr="Рис. 31. Кладка способом вприсык рядов"/>
          <p:cNvPicPr/>
          <p:nvPr/>
        </p:nvPicPr>
        <p:blipFill>
          <a:blip r:embed="rId2" cstate="print"/>
          <a:srcRect/>
          <a:stretch>
            <a:fillRect/>
          </a:stretch>
        </p:blipFill>
        <p:spPr bwMode="auto">
          <a:xfrm>
            <a:off x="0" y="0"/>
            <a:ext cx="4716016" cy="4653136"/>
          </a:xfrm>
          <a:prstGeom prst="rect">
            <a:avLst/>
          </a:prstGeom>
          <a:noFill/>
          <a:ln w="9525">
            <a:solidFill>
              <a:schemeClr val="accent1"/>
            </a:solidFill>
            <a:miter lim="800000"/>
            <a:headEnd/>
            <a:tailEnd/>
          </a:ln>
        </p:spPr>
      </p:pic>
      <p:sp>
        <p:nvSpPr>
          <p:cNvPr id="7" name="Прямоугольник 6"/>
          <p:cNvSpPr/>
          <p:nvPr/>
        </p:nvSpPr>
        <p:spPr>
          <a:xfrm>
            <a:off x="4788024" y="1844824"/>
            <a:ext cx="4211960" cy="13681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Рис.13.</a:t>
            </a:r>
            <a:r>
              <a:rPr lang="ru-RU" sz="1600" b="1" dirty="0" smtClean="0">
                <a:solidFill>
                  <a:srgbClr val="C00000"/>
                </a:solidFill>
                <a:latin typeface="Times New Roman" pitchFamily="18" charset="0"/>
                <a:cs typeface="Times New Roman" pitchFamily="18" charset="0"/>
              </a:rPr>
              <a:t> </a:t>
            </a:r>
          </a:p>
          <a:p>
            <a:r>
              <a:rPr lang="ru-RU" sz="1600" b="1" i="1" dirty="0" smtClean="0">
                <a:solidFill>
                  <a:srgbClr val="C00000"/>
                </a:solidFill>
                <a:latin typeface="Times New Roman" pitchFamily="18" charset="0"/>
                <a:cs typeface="Times New Roman" pitchFamily="18" charset="0"/>
              </a:rPr>
              <a:t>Кладка кирпича способом вприсык рядов (цифрами показана последователь­ность операций): а — ложкового, б — тычкового</a:t>
            </a:r>
            <a:endParaRPr lang="ru-RU" sz="1600" b="1" dirty="0">
              <a:solidFill>
                <a:srgbClr val="C00000"/>
              </a:solidFill>
              <a:latin typeface="Times New Roman" pitchFamily="18" charset="0"/>
              <a:cs typeface="Times New Roman" pitchFamily="18" charset="0"/>
            </a:endParaRPr>
          </a:p>
        </p:txBody>
      </p:sp>
      <p:sp>
        <p:nvSpPr>
          <p:cNvPr id="8" name="Прямоугольник 7"/>
          <p:cNvSpPr/>
          <p:nvPr/>
        </p:nvSpPr>
        <p:spPr>
          <a:xfrm>
            <a:off x="2267744" y="1844824"/>
            <a:ext cx="432048"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rPr>
              <a:t>а)</a:t>
            </a:r>
            <a:endParaRPr lang="ru-RU" b="1" dirty="0">
              <a:solidFill>
                <a:srgbClr val="C00000"/>
              </a:solidFill>
            </a:endParaRPr>
          </a:p>
        </p:txBody>
      </p:sp>
      <p:sp>
        <p:nvSpPr>
          <p:cNvPr id="9" name="Прямоугольник 8"/>
          <p:cNvSpPr/>
          <p:nvPr/>
        </p:nvSpPr>
        <p:spPr>
          <a:xfrm>
            <a:off x="2123728" y="4365104"/>
            <a:ext cx="50405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C00000"/>
                </a:solidFill>
              </a:rPr>
              <a:t>б)</a:t>
            </a:r>
            <a:endParaRPr lang="ru-RU" b="1" dirty="0">
              <a:solidFill>
                <a:srgbClr val="C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3073" name="Rectangle 1"/>
          <p:cNvSpPr>
            <a:spLocks noChangeArrowheads="1"/>
          </p:cNvSpPr>
          <p:nvPr/>
        </p:nvSpPr>
        <p:spPr bwMode="auto">
          <a:xfrm>
            <a:off x="4283968" y="0"/>
            <a:ext cx="4860032" cy="4924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Aft>
                <a:spcPts val="600"/>
              </a:spcAft>
            </a:pPr>
            <a:r>
              <a:rPr lang="ru-RU" sz="1600" b="1" dirty="0" smtClean="0">
                <a:solidFill>
                  <a:srgbClr val="C00000"/>
                </a:solidFill>
                <a:latin typeface="Times New Roman" pitchFamily="18" charset="0"/>
                <a:cs typeface="Times New Roman" pitchFamily="18" charset="0"/>
              </a:rPr>
              <a:t>Способ вприсык с подрезкой раствора </a:t>
            </a:r>
            <a:r>
              <a:rPr lang="ru-RU" sz="1600" b="1" dirty="0" smtClean="0">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рис.14</a:t>
            </a:r>
            <a:r>
              <a:rPr lang="ru-RU" sz="1600" b="1" dirty="0" smtClean="0">
                <a:latin typeface="Times New Roman" pitchFamily="18" charset="0"/>
                <a:cs typeface="Times New Roman" pitchFamily="18" charset="0"/>
              </a:rPr>
              <a:t>) применяют при возведении стен с полным заполнением горизонтальных и вертикальных швов и с расшивкой швов. При этом раствор расстилают так же, как и при кладке вприжим, т. е. с отступом от стены на 10… 15 мм, а кирпич укладывают на постель так же, как при кладке вприсык. </a:t>
            </a:r>
          </a:p>
          <a:p>
            <a:pPr indent="457200" algn="just">
              <a:spcAft>
                <a:spcPts val="600"/>
              </a:spcAft>
            </a:pPr>
            <a:r>
              <a:rPr lang="ru-RU" sz="1600" b="1" i="1" dirty="0" smtClean="0">
                <a:solidFill>
                  <a:srgbClr val="FF0000"/>
                </a:solidFill>
                <a:latin typeface="Times New Roman" pitchFamily="18" charset="0"/>
                <a:cs typeface="Times New Roman" pitchFamily="18" charset="0"/>
              </a:rPr>
              <a:t>Избыток раствора, выжатый из шва на лицо стены, подрезают кельмой, как при кладке вприжим. Раствор применяют более жесткий, чем для кладки без подрезки подвижностью 10…12 см. При чрезмерной пластичности раствора каменщик не будет успевать срезать его при выдавливании из швов кладки.</a:t>
            </a:r>
          </a:p>
          <a:p>
            <a:pPr indent="457200" algn="just">
              <a:spcAft>
                <a:spcPts val="600"/>
              </a:spcAft>
            </a:pPr>
            <a:r>
              <a:rPr lang="ru-RU" sz="1600" b="1" dirty="0" smtClean="0">
                <a:latin typeface="Times New Roman" pitchFamily="18" charset="0"/>
                <a:cs typeface="Times New Roman" pitchFamily="18" charset="0"/>
              </a:rPr>
              <a:t>На укладку вприсык с подрезкой раствора затрачивается больше времени и труда, чем на кладку вприсык, но меньше, чем на кладку вприжим.</a:t>
            </a:r>
          </a:p>
        </p:txBody>
      </p:sp>
      <p:pic>
        <p:nvPicPr>
          <p:cNvPr id="6" name="Рисунок 5" descr="Рис. 32. Кладка способом вприсык с подрезкой раствора тычкового ряда"/>
          <p:cNvPicPr/>
          <p:nvPr/>
        </p:nvPicPr>
        <p:blipFill>
          <a:blip r:embed="rId2" cstate="print"/>
          <a:srcRect/>
          <a:stretch>
            <a:fillRect/>
          </a:stretch>
        </p:blipFill>
        <p:spPr bwMode="auto">
          <a:xfrm>
            <a:off x="0" y="0"/>
            <a:ext cx="4233672" cy="3282696"/>
          </a:xfrm>
          <a:prstGeom prst="rect">
            <a:avLst/>
          </a:prstGeom>
          <a:noFill/>
          <a:ln w="9525">
            <a:solidFill>
              <a:schemeClr val="tx1"/>
            </a:solidFill>
            <a:miter lim="800000"/>
            <a:headEnd/>
            <a:tailEnd/>
          </a:ln>
        </p:spPr>
      </p:pic>
      <p:sp>
        <p:nvSpPr>
          <p:cNvPr id="7" name="Прямоугольник 6"/>
          <p:cNvSpPr/>
          <p:nvPr/>
        </p:nvSpPr>
        <p:spPr>
          <a:xfrm>
            <a:off x="41112" y="3377584"/>
            <a:ext cx="4211960" cy="13681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Рис.14.</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Кладка кирпича способом вприсык с подрезкой раствора тычкового ряда (цифрами показана последовательность операций)</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99392"/>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3073" name="Rectangle 1"/>
          <p:cNvSpPr>
            <a:spLocks noChangeArrowheads="1"/>
          </p:cNvSpPr>
          <p:nvPr/>
        </p:nvSpPr>
        <p:spPr bwMode="auto">
          <a:xfrm>
            <a:off x="3275856" y="0"/>
            <a:ext cx="5868144" cy="59708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Bef>
                <a:spcPts val="600"/>
              </a:spcBef>
              <a:spcAft>
                <a:spcPts val="600"/>
              </a:spcAft>
            </a:pPr>
            <a:r>
              <a:rPr lang="ru-RU" sz="1600" b="1" dirty="0" smtClean="0">
                <a:solidFill>
                  <a:srgbClr val="C00000"/>
                </a:solidFill>
                <a:latin typeface="Times New Roman" pitchFamily="18" charset="0"/>
                <a:cs typeface="Times New Roman" pitchFamily="18" charset="0"/>
              </a:rPr>
              <a:t>Способ вполуприсык (рис. 15а,б) </a:t>
            </a:r>
            <a:r>
              <a:rPr lang="ru-RU" sz="1600" b="1" dirty="0" smtClean="0">
                <a:latin typeface="Times New Roman" pitchFamily="18" charset="0"/>
                <a:cs typeface="Times New Roman" pitchFamily="18" charset="0"/>
              </a:rPr>
              <a:t>выкладывают забутку. Для этого сначала между внутренней и наружной верстами расстилают раствор. Затем разравнивают его, после чего каменщик укладывает кирпич в забутку. При этом он работает двумя руками, укладывая одновременно по два кирпича.</a:t>
            </a:r>
          </a:p>
          <a:p>
            <a:pPr indent="457200" algn="just">
              <a:spcBef>
                <a:spcPts val="600"/>
              </a:spcBef>
              <a:spcAft>
                <a:spcPts val="600"/>
              </a:spcAft>
            </a:pPr>
            <a:r>
              <a:rPr lang="ru-RU" sz="1600" b="1" dirty="0" smtClean="0">
                <a:latin typeface="Times New Roman" pitchFamily="18" charset="0"/>
                <a:cs typeface="Times New Roman" pitchFamily="18" charset="0"/>
              </a:rPr>
              <a:t>Процесс кладки забутки несложен, его выполняют обычно каменщики 2-го разряда. Кирпич при кладке держат почти плашмя, на расстоянии 6…8 см от ранее уложенного, постепенно опуская кирпич на растворную постель, загребают ребром незначительное количество раствора (</a:t>
            </a:r>
            <a:r>
              <a:rPr lang="ru-RU" sz="1600" b="1" dirty="0" smtClean="0">
                <a:solidFill>
                  <a:srgbClr val="C00000"/>
                </a:solidFill>
                <a:latin typeface="Times New Roman" pitchFamily="18" charset="0"/>
                <a:cs typeface="Times New Roman" pitchFamily="18" charset="0"/>
              </a:rPr>
              <a:t>поз. 1)</a:t>
            </a:r>
            <a:r>
              <a:rPr lang="ru-RU" sz="1600" b="1" dirty="0" smtClean="0">
                <a:latin typeface="Times New Roman" pitchFamily="18" charset="0"/>
                <a:cs typeface="Times New Roman" pitchFamily="18" charset="0"/>
              </a:rPr>
              <a:t>, придвигают кирпич вплотную к ранее уложенному и нажимом рук (</a:t>
            </a:r>
            <a:r>
              <a:rPr lang="ru-RU" sz="1600" b="1" dirty="0" smtClean="0">
                <a:solidFill>
                  <a:srgbClr val="C00000"/>
                </a:solidFill>
                <a:latin typeface="Times New Roman" pitchFamily="18" charset="0"/>
                <a:cs typeface="Times New Roman" pitchFamily="18" charset="0"/>
              </a:rPr>
              <a:t>поз. 2</a:t>
            </a:r>
            <a:r>
              <a:rPr lang="ru-RU" sz="1600" b="1" dirty="0" smtClean="0">
                <a:latin typeface="Times New Roman" pitchFamily="18" charset="0"/>
                <a:cs typeface="Times New Roman" pitchFamily="18" charset="0"/>
              </a:rPr>
              <a:t>) осаживают на место.</a:t>
            </a:r>
          </a:p>
          <a:p>
            <a:pPr indent="457200" algn="just">
              <a:spcBef>
                <a:spcPts val="600"/>
              </a:spcBef>
              <a:spcAft>
                <a:spcPts val="600"/>
              </a:spcAft>
            </a:pPr>
            <a:r>
              <a:rPr lang="ru-RU" sz="1600" b="1" dirty="0" smtClean="0">
                <a:latin typeface="Times New Roman" pitchFamily="18" charset="0"/>
                <a:cs typeface="Times New Roman" pitchFamily="18" charset="0"/>
              </a:rPr>
              <a:t>Вертикальные швы остаются при этом частично незаполненными. Их заполняют при расстилании раствора для кладки следующего по высоте ряда, причем каменщик следит за тем, чтобы поперечные швы между кирпичами заполнялись целиком. Плохое заполнение вертикальных поперечных швов раствором не только снижает прочность кладки, но и уменьшает теплозащитные свойства стен.</a:t>
            </a:r>
          </a:p>
          <a:p>
            <a:pPr indent="457200" algn="just">
              <a:spcBef>
                <a:spcPts val="600"/>
              </a:spcBef>
              <a:spcAft>
                <a:spcPts val="600"/>
              </a:spcAft>
            </a:pPr>
            <a:r>
              <a:rPr lang="ru-RU" sz="1600" b="1" dirty="0" smtClean="0">
                <a:latin typeface="Times New Roman" pitchFamily="18" charset="0"/>
                <a:cs typeface="Times New Roman" pitchFamily="18" charset="0"/>
              </a:rPr>
              <a:t>Кирпичи забутки плотно прижимают к постели, чтобы их верхняя поверхность была на одном уровне с верстовыми.</a:t>
            </a:r>
          </a:p>
        </p:txBody>
      </p:sp>
      <p:pic>
        <p:nvPicPr>
          <p:cNvPr id="8" name="Рисунок 7" descr="Рис. 33. Кладка забутки способом вполуприсык"/>
          <p:cNvPicPr/>
          <p:nvPr/>
        </p:nvPicPr>
        <p:blipFill>
          <a:blip r:embed="rId2" cstate="print">
            <a:lum bright="-10000" contrast="-10000"/>
          </a:blip>
          <a:srcRect/>
          <a:stretch>
            <a:fillRect/>
          </a:stretch>
        </p:blipFill>
        <p:spPr bwMode="auto">
          <a:xfrm>
            <a:off x="0" y="0"/>
            <a:ext cx="3275856" cy="4293096"/>
          </a:xfrm>
          <a:prstGeom prst="rect">
            <a:avLst/>
          </a:prstGeom>
          <a:noFill/>
          <a:ln w="9525">
            <a:solidFill>
              <a:schemeClr val="tx1"/>
            </a:solidFill>
            <a:miter lim="800000"/>
            <a:headEnd/>
            <a:tailEnd/>
          </a:ln>
        </p:spPr>
      </p:pic>
      <p:sp>
        <p:nvSpPr>
          <p:cNvPr id="9" name="Прямоугольник 8"/>
          <p:cNvSpPr/>
          <p:nvPr/>
        </p:nvSpPr>
        <p:spPr>
          <a:xfrm>
            <a:off x="0" y="4365104"/>
            <a:ext cx="3275856" cy="17281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Рис.15.</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Кладка забутки способом вполуприсык (цифрами показана последовательность операций): </a:t>
            </a:r>
          </a:p>
          <a:p>
            <a:r>
              <a:rPr lang="ru-RU" sz="1600" b="1" dirty="0" smtClean="0">
                <a:solidFill>
                  <a:srgbClr val="C00000"/>
                </a:solidFill>
                <a:latin typeface="Times New Roman" pitchFamily="18" charset="0"/>
                <a:cs typeface="Times New Roman" pitchFamily="18" charset="0"/>
              </a:rPr>
              <a:t>а — тычками, </a:t>
            </a:r>
          </a:p>
          <a:p>
            <a:r>
              <a:rPr lang="ru-RU" sz="1600" b="1" dirty="0" smtClean="0">
                <a:solidFill>
                  <a:srgbClr val="C00000"/>
                </a:solidFill>
                <a:latin typeface="Times New Roman" pitchFamily="18" charset="0"/>
                <a:cs typeface="Times New Roman" pitchFamily="18" charset="0"/>
              </a:rPr>
              <a:t>б — ложками</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3073" name="Rectangle 1"/>
          <p:cNvSpPr>
            <a:spLocks noChangeArrowheads="1"/>
          </p:cNvSpPr>
          <p:nvPr/>
        </p:nvSpPr>
        <p:spPr bwMode="auto">
          <a:xfrm>
            <a:off x="4067944" y="0"/>
            <a:ext cx="5076056" cy="60324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a:spcBef>
                <a:spcPts val="600"/>
              </a:spcBef>
              <a:spcAft>
                <a:spcPts val="600"/>
              </a:spcAft>
            </a:pPr>
            <a:r>
              <a:rPr lang="ru-RU" sz="1600" b="1" dirty="0" smtClean="0">
                <a:solidFill>
                  <a:srgbClr val="C00000"/>
                </a:solidFill>
                <a:latin typeface="Times New Roman" pitchFamily="18" charset="0"/>
                <a:cs typeface="Times New Roman" pitchFamily="18" charset="0"/>
              </a:rPr>
              <a:t>Расшивка швов. Виды расшивки швов. </a:t>
            </a:r>
          </a:p>
          <a:p>
            <a:pPr indent="457200" algn="just">
              <a:spcBef>
                <a:spcPts val="600"/>
              </a:spcBef>
              <a:spcAft>
                <a:spcPts val="600"/>
              </a:spcAft>
            </a:pPr>
            <a:r>
              <a:rPr lang="ru-RU" sz="1600" b="1" dirty="0" smtClean="0">
                <a:latin typeface="Times New Roman" pitchFamily="18" charset="0"/>
                <a:cs typeface="Times New Roman" pitchFamily="18" charset="0"/>
              </a:rPr>
              <a:t>Для придания наружной поверхности кладки четкого рисунка и уплотнения раствора в швах их расшивают. </a:t>
            </a:r>
          </a:p>
          <a:p>
            <a:pPr indent="457200" algn="just">
              <a:spcBef>
                <a:spcPts val="600"/>
              </a:spcBef>
              <a:spcAft>
                <a:spcPts val="600"/>
              </a:spcAft>
            </a:pPr>
            <a:r>
              <a:rPr lang="ru-RU" sz="1600" b="1" dirty="0" smtClean="0">
                <a:latin typeface="Times New Roman" pitchFamily="18" charset="0"/>
                <a:cs typeface="Times New Roman" pitchFamily="18" charset="0"/>
              </a:rPr>
              <a:t>В этом случае кладку ведут с подрезкой раствора, а швам придают различную форму (</a:t>
            </a:r>
            <a:r>
              <a:rPr lang="ru-RU" sz="1600" b="1" dirty="0" smtClean="0">
                <a:solidFill>
                  <a:srgbClr val="C00000"/>
                </a:solidFill>
                <a:latin typeface="Times New Roman" pitchFamily="18" charset="0"/>
                <a:cs typeface="Times New Roman" pitchFamily="18" charset="0"/>
              </a:rPr>
              <a:t>рис. 16,а… е</a:t>
            </a:r>
            <a:r>
              <a:rPr lang="ru-RU" sz="1600" b="1" dirty="0" smtClean="0">
                <a:latin typeface="Times New Roman" pitchFamily="18" charset="0"/>
                <a:cs typeface="Times New Roman" pitchFamily="18" charset="0"/>
              </a:rPr>
              <a:t>) — прямоугольную заглубленную, с выпуклостью наружу или вогнутую внутрь, треугольную двухсрезную, применяя расшивки с рабочей частью различных очертаний. </a:t>
            </a:r>
          </a:p>
          <a:p>
            <a:pPr indent="457200" algn="just">
              <a:spcBef>
                <a:spcPts val="600"/>
              </a:spcBef>
              <a:spcAft>
                <a:spcPts val="600"/>
              </a:spcAft>
            </a:pPr>
            <a:r>
              <a:rPr lang="ru-RU" sz="1600" b="1" dirty="0" smtClean="0">
                <a:latin typeface="Times New Roman" pitchFamily="18" charset="0"/>
                <a:cs typeface="Times New Roman" pitchFamily="18" charset="0"/>
              </a:rPr>
              <a:t>Вогнутыми расшивками швам придают выпуклую форму, расшивками круглого сечения — вогнутую.</a:t>
            </a:r>
          </a:p>
          <a:p>
            <a:pPr indent="457200" algn="just">
              <a:spcBef>
                <a:spcPts val="600"/>
              </a:spcBef>
              <a:spcAft>
                <a:spcPts val="600"/>
              </a:spcAft>
            </a:pPr>
            <a:r>
              <a:rPr lang="ru-RU" sz="1600" b="1" dirty="0" smtClean="0">
                <a:latin typeface="Times New Roman" pitchFamily="18" charset="0"/>
                <a:cs typeface="Times New Roman" pitchFamily="18" charset="0"/>
              </a:rPr>
              <a:t>Швы расшивают до схватывания раствора, так как в этом случае процесс менее трудоемок, а качество швов лучше. </a:t>
            </a:r>
          </a:p>
          <a:p>
            <a:pPr indent="457200" algn="just">
              <a:spcBef>
                <a:spcPts val="600"/>
              </a:spcBef>
              <a:spcAft>
                <a:spcPts val="600"/>
              </a:spcAft>
            </a:pPr>
            <a:r>
              <a:rPr lang="ru-RU" sz="1600" b="1" dirty="0" smtClean="0">
                <a:latin typeface="Times New Roman" pitchFamily="18" charset="0"/>
                <a:cs typeface="Times New Roman" pitchFamily="18" charset="0"/>
              </a:rPr>
              <a:t>Предварительно поверхность кладки протирают ветошью или щеткой от </a:t>
            </a:r>
            <a:r>
              <a:rPr lang="ru-RU" sz="1600" b="1" dirty="0" err="1" smtClean="0">
                <a:latin typeface="Times New Roman" pitchFamily="18" charset="0"/>
                <a:cs typeface="Times New Roman" pitchFamily="18" charset="0"/>
              </a:rPr>
              <a:t>набрызгов</a:t>
            </a:r>
            <a:r>
              <a:rPr lang="ru-RU" sz="1600" b="1" dirty="0" smtClean="0">
                <a:latin typeface="Times New Roman" pitchFamily="18" charset="0"/>
                <a:cs typeface="Times New Roman" pitchFamily="18" charset="0"/>
              </a:rPr>
              <a:t> раствора, затем расшивают вертикальные швы (</a:t>
            </a:r>
            <a:r>
              <a:rPr lang="ru-RU" sz="1600" b="1" dirty="0" smtClean="0">
                <a:solidFill>
                  <a:srgbClr val="C00000"/>
                </a:solidFill>
                <a:latin typeface="Times New Roman" pitchFamily="18" charset="0"/>
                <a:cs typeface="Times New Roman" pitchFamily="18" charset="0"/>
              </a:rPr>
              <a:t>рис. 16, ж) </a:t>
            </a:r>
            <a:r>
              <a:rPr lang="ru-RU" sz="1600" b="1" dirty="0" smtClean="0">
                <a:latin typeface="Times New Roman" pitchFamily="18" charset="0"/>
                <a:cs typeface="Times New Roman" pitchFamily="18" charset="0"/>
              </a:rPr>
              <a:t>(6…8 тычков или 3…4 ложка), после чего — горизонтальные (</a:t>
            </a:r>
            <a:r>
              <a:rPr lang="ru-RU" sz="1600" b="1" dirty="0" smtClean="0">
                <a:solidFill>
                  <a:srgbClr val="C00000"/>
                </a:solidFill>
                <a:latin typeface="Times New Roman" pitchFamily="18" charset="0"/>
                <a:cs typeface="Times New Roman" pitchFamily="18" charset="0"/>
              </a:rPr>
              <a:t>рис. 16, </a:t>
            </a:r>
            <a:r>
              <a:rPr lang="ru-RU" sz="1600" b="1" dirty="0" err="1" smtClean="0">
                <a:solidFill>
                  <a:srgbClr val="C00000"/>
                </a:solidFill>
                <a:latin typeface="Times New Roman" pitchFamily="18" charset="0"/>
                <a:cs typeface="Times New Roman" pitchFamily="18" charset="0"/>
              </a:rPr>
              <a:t>з</a:t>
            </a:r>
            <a:r>
              <a:rPr lang="ru-RU" sz="1600" b="1" dirty="0" smtClean="0">
                <a:latin typeface="Times New Roman" pitchFamily="18" charset="0"/>
                <a:cs typeface="Times New Roman" pitchFamily="18" charset="0"/>
              </a:rPr>
              <a:t>).</a:t>
            </a:r>
          </a:p>
        </p:txBody>
      </p:sp>
      <p:sp>
        <p:nvSpPr>
          <p:cNvPr id="8" name="Прямоугольник 7"/>
          <p:cNvSpPr/>
          <p:nvPr/>
        </p:nvSpPr>
        <p:spPr>
          <a:xfrm>
            <a:off x="91480" y="5122984"/>
            <a:ext cx="3960440" cy="16561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Рис.16.</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Виды (а…е) расшивки швов и приемы (ж, </a:t>
            </a:r>
            <a:r>
              <a:rPr lang="ru-RU" sz="1600" b="1" dirty="0" err="1" smtClean="0">
                <a:solidFill>
                  <a:srgbClr val="C00000"/>
                </a:solidFill>
                <a:latin typeface="Times New Roman" pitchFamily="18" charset="0"/>
                <a:cs typeface="Times New Roman" pitchFamily="18" charset="0"/>
              </a:rPr>
              <a:t>з</a:t>
            </a:r>
            <a:r>
              <a:rPr lang="ru-RU" sz="1600" b="1" dirty="0" smtClean="0">
                <a:solidFill>
                  <a:srgbClr val="C00000"/>
                </a:solidFill>
                <a:latin typeface="Times New Roman" pitchFamily="18" charset="0"/>
                <a:cs typeface="Times New Roman" pitchFamily="18" charset="0"/>
              </a:rPr>
              <a:t>) выполнения ее: прямоугольные: </a:t>
            </a:r>
          </a:p>
          <a:p>
            <a:r>
              <a:rPr lang="ru-RU" sz="1600" b="1" dirty="0" smtClean="0">
                <a:solidFill>
                  <a:srgbClr val="C00000"/>
                </a:solidFill>
                <a:latin typeface="Times New Roman" pitchFamily="18" charset="0"/>
                <a:cs typeface="Times New Roman" pitchFamily="18" charset="0"/>
              </a:rPr>
              <a:t>а — заглубленная, б — вподрезку; </a:t>
            </a:r>
          </a:p>
          <a:p>
            <a:r>
              <a:rPr lang="ru-RU" sz="1600" b="1" dirty="0" smtClean="0">
                <a:solidFill>
                  <a:srgbClr val="C00000"/>
                </a:solidFill>
                <a:latin typeface="Times New Roman" pitchFamily="18" charset="0"/>
                <a:cs typeface="Times New Roman" pitchFamily="18" charset="0"/>
              </a:rPr>
              <a:t>в — выпуклая; г — вогнутая; </a:t>
            </a:r>
          </a:p>
          <a:p>
            <a:r>
              <a:rPr lang="ru-RU" sz="1600" b="1" dirty="0" err="1" smtClean="0">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 односрезная; е — двухсрезная</a:t>
            </a:r>
            <a:endParaRPr lang="ru-RU" sz="1600" b="1" dirty="0">
              <a:solidFill>
                <a:srgbClr val="C00000"/>
              </a:solidFill>
              <a:latin typeface="Times New Roman" pitchFamily="18" charset="0"/>
              <a:cs typeface="Times New Roman" pitchFamily="18" charset="0"/>
            </a:endParaRPr>
          </a:p>
        </p:txBody>
      </p:sp>
      <p:pic>
        <p:nvPicPr>
          <p:cNvPr id="9" name="Рисунок 8" descr="Рис. 34. Виды (а...е) расшивки швов и приемы (ж, з) выполнения ее"/>
          <p:cNvPicPr/>
          <p:nvPr/>
        </p:nvPicPr>
        <p:blipFill>
          <a:blip r:embed="rId2" cstate="print"/>
          <a:srcRect/>
          <a:stretch>
            <a:fillRect/>
          </a:stretch>
        </p:blipFill>
        <p:spPr bwMode="auto">
          <a:xfrm>
            <a:off x="66240" y="60568"/>
            <a:ext cx="3929696" cy="500520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p>
        </p:txBody>
      </p:sp>
      <p:sp>
        <p:nvSpPr>
          <p:cNvPr id="3073" name="Rectangle 1"/>
          <p:cNvSpPr>
            <a:spLocks noChangeArrowheads="1"/>
          </p:cNvSpPr>
          <p:nvPr/>
        </p:nvSpPr>
        <p:spPr bwMode="auto">
          <a:xfrm>
            <a:off x="0" y="3180070"/>
            <a:ext cx="9144000" cy="36779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Aft>
                <a:spcPts val="600"/>
              </a:spcAft>
            </a:pPr>
            <a:r>
              <a:rPr lang="ru-RU" sz="1600" b="1" dirty="0" smtClean="0">
                <a:solidFill>
                  <a:srgbClr val="C00000"/>
                </a:solidFill>
                <a:latin typeface="Times New Roman" pitchFamily="18" charset="0"/>
                <a:cs typeface="Times New Roman" pitchFamily="18" charset="0"/>
              </a:rPr>
              <a:t>Последовательность кладки кирпича</a:t>
            </a:r>
            <a:r>
              <a:rPr lang="ru-RU" sz="1600" b="1" dirty="0" smtClean="0">
                <a:latin typeface="Times New Roman" pitchFamily="18" charset="0"/>
                <a:cs typeface="Times New Roman" pitchFamily="18" charset="0"/>
              </a:rPr>
              <a:t>. Укладку рядов кирпича начинают с наружной версты. Кладку любых конструкций и их элементов (стен, столбов, обрезов, напусков), а также укладку кирпича под опорными частями конструкций независимо от системы перевязки начинают и заканчивают тычковым рядом.</a:t>
            </a:r>
          </a:p>
          <a:p>
            <a:pPr indent="457200" algn="just">
              <a:spcAft>
                <a:spcPts val="600"/>
              </a:spcAft>
            </a:pPr>
            <a:r>
              <a:rPr lang="ru-RU" sz="1600" b="1" i="1" dirty="0" smtClean="0">
                <a:solidFill>
                  <a:srgbClr val="0070C0"/>
                </a:solidFill>
                <a:latin typeface="Times New Roman" pitchFamily="18" charset="0"/>
                <a:cs typeface="Times New Roman" pitchFamily="18" charset="0"/>
              </a:rPr>
              <a:t>Применяют порядный, ступенчатый и смешанный способы кладки кирпича.</a:t>
            </a:r>
          </a:p>
          <a:p>
            <a:pPr indent="457200" algn="just">
              <a:spcAft>
                <a:spcPts val="600"/>
              </a:spcAft>
            </a:pPr>
            <a:r>
              <a:rPr lang="ru-RU" sz="1600" b="1" dirty="0" smtClean="0">
                <a:solidFill>
                  <a:srgbClr val="C00000"/>
                </a:solidFill>
                <a:latin typeface="Times New Roman" pitchFamily="18" charset="0"/>
                <a:cs typeface="Times New Roman" pitchFamily="18" charset="0"/>
              </a:rPr>
              <a:t>Порядный способ </a:t>
            </a:r>
            <a:r>
              <a:rPr lang="ru-RU" sz="1600" b="1" dirty="0" smtClean="0">
                <a:latin typeface="Times New Roman" pitchFamily="18" charset="0"/>
                <a:cs typeface="Times New Roman" pitchFamily="18" charset="0"/>
              </a:rPr>
              <a:t>— простой, но трудоемкий; к кладке каждого следующего ряда приступают после укладки верст и забутки предыдущего. Этот способ применяют преимущественно при однорядной системе перевязки (</a:t>
            </a:r>
            <a:r>
              <a:rPr lang="ru-RU" sz="1600" b="1" dirty="0" smtClean="0">
                <a:solidFill>
                  <a:srgbClr val="C00000"/>
                </a:solidFill>
                <a:latin typeface="Times New Roman" pitchFamily="18" charset="0"/>
                <a:cs typeface="Times New Roman" pitchFamily="18" charset="0"/>
              </a:rPr>
              <a:t>рис. 17, а</a:t>
            </a:r>
            <a:r>
              <a:rPr lang="ru-RU" sz="1600" b="1" dirty="0" smtClean="0">
                <a:latin typeface="Times New Roman" pitchFamily="18" charset="0"/>
                <a:cs typeface="Times New Roman" pitchFamily="18" charset="0"/>
              </a:rPr>
              <a:t>). </a:t>
            </a:r>
          </a:p>
          <a:p>
            <a:pPr indent="457200" algn="just">
              <a:spcAft>
                <a:spcPts val="600"/>
              </a:spcAft>
            </a:pPr>
            <a:r>
              <a:rPr lang="ru-RU" sz="1600" b="1" dirty="0" smtClean="0">
                <a:latin typeface="Times New Roman" pitchFamily="18" charset="0"/>
                <a:cs typeface="Times New Roman" pitchFamily="18" charset="0"/>
              </a:rPr>
              <a:t>Однако чтобы облегчить труд каменщика рекомендуется следующий порядок: </a:t>
            </a:r>
          </a:p>
          <a:p>
            <a:pPr indent="457200" algn="just">
              <a:spcAft>
                <a:spcPts val="600"/>
              </a:spcAft>
              <a:buFont typeface="Arial" pitchFamily="34" charset="0"/>
              <a:buChar char="•"/>
            </a:pPr>
            <a:r>
              <a:rPr lang="ru-RU" sz="1600" b="1" dirty="0" smtClean="0">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после тычковых кирпичей наружной версты укладывают ложковые кирпичи второго ряда наружной версты 2, затем — внутренние версты 3, 4 и забутку 5 стены. </a:t>
            </a:r>
          </a:p>
          <a:p>
            <a:pPr indent="457200" algn="just">
              <a:spcAft>
                <a:spcPts val="600"/>
              </a:spcAft>
            </a:pPr>
            <a:r>
              <a:rPr lang="ru-RU" sz="1600" b="1" dirty="0" smtClean="0">
                <a:latin typeface="Times New Roman" pitchFamily="18" charset="0"/>
                <a:cs typeface="Times New Roman" pitchFamily="18" charset="0"/>
              </a:rPr>
              <a:t>Соблюдая такую последовательность, каменщик реже переключается с наружных верст на внутренние, чем при кладке сначала полностью одного ряда, а затем другого.</a:t>
            </a:r>
          </a:p>
        </p:txBody>
      </p:sp>
      <p:sp>
        <p:nvSpPr>
          <p:cNvPr id="8" name="Прямоугольник 7"/>
          <p:cNvSpPr/>
          <p:nvPr/>
        </p:nvSpPr>
        <p:spPr>
          <a:xfrm>
            <a:off x="5183560" y="0"/>
            <a:ext cx="3960440" cy="321297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Рис.17.</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Последовательность (показана цифрами) укладки кирпича при различных перевязках (а…г) и положения (</a:t>
            </a:r>
            <a:r>
              <a:rPr lang="ru-RU" sz="1600" b="1" dirty="0" err="1" smtClean="0">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е) каменщика:</a:t>
            </a:r>
          </a:p>
          <a:p>
            <a:r>
              <a:rPr lang="ru-RU" sz="1600" b="1" dirty="0" smtClean="0">
                <a:solidFill>
                  <a:srgbClr val="C00000"/>
                </a:solidFill>
                <a:latin typeface="Times New Roman" pitchFamily="18" charset="0"/>
                <a:cs typeface="Times New Roman" pitchFamily="18" charset="0"/>
              </a:rPr>
              <a:t> а— однорядной; </a:t>
            </a:r>
          </a:p>
          <a:p>
            <a:r>
              <a:rPr lang="ru-RU" sz="1600" b="1" dirty="0" smtClean="0">
                <a:solidFill>
                  <a:srgbClr val="C00000"/>
                </a:solidFill>
                <a:latin typeface="Times New Roman" pitchFamily="18" charset="0"/>
                <a:cs typeface="Times New Roman" pitchFamily="18" charset="0"/>
              </a:rPr>
              <a:t>б—  многорядной ступенчатым способом;</a:t>
            </a:r>
          </a:p>
          <a:p>
            <a:r>
              <a:rPr lang="ru-RU" sz="1600" b="1" dirty="0" smtClean="0">
                <a:solidFill>
                  <a:srgbClr val="C00000"/>
                </a:solidFill>
                <a:latin typeface="Times New Roman" pitchFamily="18" charset="0"/>
                <a:cs typeface="Times New Roman" pitchFamily="18" charset="0"/>
              </a:rPr>
              <a:t> в, г — смешанным способом (буквой </a:t>
            </a:r>
            <a:r>
              <a:rPr lang="en-US" sz="1600" b="1" dirty="0" err="1" smtClean="0">
                <a:solidFill>
                  <a:srgbClr val="C00000"/>
                </a:solidFill>
                <a:latin typeface="Times New Roman" pitchFamily="18" charset="0"/>
                <a:cs typeface="Times New Roman" pitchFamily="18" charset="0"/>
              </a:rPr>
              <a:t>n</a:t>
            </a:r>
            <a:r>
              <a:rPr lang="ru-RU" sz="1600" b="1" dirty="0" smtClean="0">
                <a:solidFill>
                  <a:srgbClr val="C00000"/>
                </a:solidFill>
                <a:latin typeface="Times New Roman" pitchFamily="18" charset="0"/>
                <a:cs typeface="Times New Roman" pitchFamily="18" charset="0"/>
              </a:rPr>
              <a:t> обозначены ряды, укладываемые каменщиком 2-го разряда); </a:t>
            </a:r>
          </a:p>
          <a:p>
            <a:r>
              <a:rPr lang="ru-RU" sz="1600" b="1" dirty="0" err="1" smtClean="0">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 при однорядной перевязке, </a:t>
            </a:r>
          </a:p>
          <a:p>
            <a:r>
              <a:rPr lang="ru-RU" sz="1600" b="1" dirty="0" smtClean="0">
                <a:solidFill>
                  <a:srgbClr val="C00000"/>
                </a:solidFill>
                <a:latin typeface="Times New Roman" pitchFamily="18" charset="0"/>
                <a:cs typeface="Times New Roman" pitchFamily="18" charset="0"/>
              </a:rPr>
              <a:t>е—при многорядной перевязке</a:t>
            </a:r>
            <a:endParaRPr lang="ru-RU" sz="1600" b="1" dirty="0">
              <a:solidFill>
                <a:srgbClr val="C00000"/>
              </a:solidFill>
              <a:latin typeface="Times New Roman" pitchFamily="18" charset="0"/>
              <a:cs typeface="Times New Roman" pitchFamily="18" charset="0"/>
            </a:endParaRPr>
          </a:p>
        </p:txBody>
      </p:sp>
      <p:pic>
        <p:nvPicPr>
          <p:cNvPr id="1026" name="Picture 2" descr="C:\Documents and Settings\Agoltsev\Рабочий стол\Без имени-1.jpg"/>
          <p:cNvPicPr>
            <a:picLocks noChangeAspect="1" noChangeArrowheads="1"/>
          </p:cNvPicPr>
          <p:nvPr/>
        </p:nvPicPr>
        <p:blipFill>
          <a:blip r:embed="rId2" cstate="print">
            <a:lum bright="-10000"/>
          </a:blip>
          <a:srcRect/>
          <a:stretch>
            <a:fillRect/>
          </a:stretch>
        </p:blipFill>
        <p:spPr bwMode="auto">
          <a:xfrm>
            <a:off x="0" y="0"/>
            <a:ext cx="5122156" cy="3212976"/>
          </a:xfrm>
          <a:prstGeom prst="rect">
            <a:avLst/>
          </a:prstGeom>
          <a:noFill/>
          <a:ln w="9525">
            <a:solidFill>
              <a:schemeClr val="tx1"/>
            </a:solid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4139952" y="0"/>
            <a:ext cx="5004048" cy="484748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Aft>
                <a:spcPts val="600"/>
              </a:spcAft>
            </a:pPr>
            <a:r>
              <a:rPr lang="ru-RU" sz="1400" b="1" dirty="0" smtClean="0">
                <a:solidFill>
                  <a:srgbClr val="C00000"/>
                </a:solidFill>
                <a:latin typeface="Times New Roman" pitchFamily="18" charset="0"/>
                <a:cs typeface="Times New Roman" pitchFamily="18" charset="0"/>
              </a:rPr>
              <a:t>Ступенчатый способ </a:t>
            </a:r>
            <a:r>
              <a:rPr lang="ru-RU" sz="1400" b="1" dirty="0" smtClean="0">
                <a:latin typeface="Times New Roman" pitchFamily="18" charset="0"/>
                <a:cs typeface="Times New Roman" pitchFamily="18" charset="0"/>
              </a:rPr>
              <a:t>(</a:t>
            </a:r>
            <a:r>
              <a:rPr lang="ru-RU" sz="1400" b="1" dirty="0" smtClean="0">
                <a:solidFill>
                  <a:srgbClr val="C00000"/>
                </a:solidFill>
                <a:latin typeface="Times New Roman" pitchFamily="18" charset="0"/>
                <a:cs typeface="Times New Roman" pitchFamily="18" charset="0"/>
              </a:rPr>
              <a:t>рис. 17, б</a:t>
            </a:r>
            <a:r>
              <a:rPr lang="ru-RU" sz="1400" b="1" dirty="0" smtClean="0">
                <a:latin typeface="Times New Roman" pitchFamily="18" charset="0"/>
                <a:cs typeface="Times New Roman" pitchFamily="18" charset="0"/>
              </a:rPr>
              <a:t>) рекомендуется при многорядной перевязке и состоит в том, что сначала выкладывают тычковую версту первого ряда и на ней наружные ложковые версты от второго до шестого ряда; затем внутреннюю тычковую версту ряда 7 и порядно пять рядов внутренней версты (8, 10, 12, 14, 16) и забутки (9, 11, 13, 15 и 17). </a:t>
            </a:r>
          </a:p>
          <a:p>
            <a:pPr indent="457200" algn="just">
              <a:spcAft>
                <a:spcPts val="600"/>
              </a:spcAft>
            </a:pPr>
            <a:r>
              <a:rPr lang="ru-RU" sz="1400" b="1" i="1" dirty="0" smtClean="0">
                <a:solidFill>
                  <a:srgbClr val="0070C0"/>
                </a:solidFill>
                <a:latin typeface="Times New Roman" pitchFamily="18" charset="0"/>
                <a:cs typeface="Times New Roman" pitchFamily="18" charset="0"/>
              </a:rPr>
              <a:t>Максимальная высота ступени при этой последовательности — шесть рядов.</a:t>
            </a:r>
          </a:p>
          <a:p>
            <a:pPr indent="457200" algn="just">
              <a:spcAft>
                <a:spcPts val="600"/>
              </a:spcAft>
            </a:pPr>
            <a:r>
              <a:rPr lang="ru-RU" sz="1400" b="1" dirty="0" smtClean="0">
                <a:solidFill>
                  <a:srgbClr val="C00000"/>
                </a:solidFill>
                <a:latin typeface="Times New Roman" pitchFamily="18" charset="0"/>
                <a:cs typeface="Times New Roman" pitchFamily="18" charset="0"/>
              </a:rPr>
              <a:t>Смешанным способом </a:t>
            </a:r>
            <a:r>
              <a:rPr lang="ru-RU" sz="1400" b="1" dirty="0" smtClean="0">
                <a:latin typeface="Times New Roman" pitchFamily="18" charset="0"/>
                <a:cs typeface="Times New Roman" pitchFamily="18" charset="0"/>
              </a:rPr>
              <a:t>(</a:t>
            </a:r>
            <a:r>
              <a:rPr lang="ru-RU" sz="1400" b="1" dirty="0" smtClean="0">
                <a:solidFill>
                  <a:srgbClr val="C00000"/>
                </a:solidFill>
                <a:latin typeface="Times New Roman" pitchFamily="18" charset="0"/>
                <a:cs typeface="Times New Roman" pitchFamily="18" charset="0"/>
              </a:rPr>
              <a:t>рис. 17,в  г) </a:t>
            </a:r>
            <a:r>
              <a:rPr lang="ru-RU" sz="1400" b="1" dirty="0" smtClean="0">
                <a:latin typeface="Times New Roman" pitchFamily="18" charset="0"/>
                <a:cs typeface="Times New Roman" pitchFamily="18" charset="0"/>
              </a:rPr>
              <a:t>выкладывают стены при многорядной перевязке. Первые 7…10 рядов кладки выполняют порядно. При высоте кладки 0,6…0,8 м, начиная с 8…10 рядов, рекомендуется применять ступенчатый способ кладки, так как продолжать кладку порядным способом, особенно при толщине стен в 2 кирпича и больше, трудно. </a:t>
            </a:r>
          </a:p>
          <a:p>
            <a:pPr indent="457200" algn="just">
              <a:spcAft>
                <a:spcPts val="600"/>
              </a:spcAft>
            </a:pPr>
            <a:r>
              <a:rPr lang="ru-RU" sz="1400" b="1" dirty="0" smtClean="0">
                <a:latin typeface="Times New Roman" pitchFamily="18" charset="0"/>
                <a:cs typeface="Times New Roman" pitchFamily="18" charset="0"/>
              </a:rPr>
              <a:t>В этом случае каменщик, выкладывая верхние ряды наружных верст, может опираться на нижние ступени кладки (</a:t>
            </a:r>
            <a:r>
              <a:rPr lang="ru-RU" sz="1400" b="1" dirty="0" smtClean="0">
                <a:solidFill>
                  <a:srgbClr val="C00000"/>
                </a:solidFill>
                <a:latin typeface="Times New Roman" pitchFamily="18" charset="0"/>
                <a:cs typeface="Times New Roman" pitchFamily="18" charset="0"/>
              </a:rPr>
              <a:t>рис. 17, е</a:t>
            </a:r>
            <a:r>
              <a:rPr lang="ru-RU" sz="1400" b="1" dirty="0" smtClean="0">
                <a:latin typeface="Times New Roman" pitchFamily="18" charset="0"/>
                <a:cs typeface="Times New Roman" pitchFamily="18" charset="0"/>
              </a:rPr>
              <a:t>), что значительно облегчает его труд (по сравнению с положением каменщика при однорядной перевязке — (</a:t>
            </a:r>
            <a:r>
              <a:rPr lang="ru-RU" sz="1400" b="1" dirty="0" smtClean="0">
                <a:solidFill>
                  <a:srgbClr val="C00000"/>
                </a:solidFill>
                <a:latin typeface="Times New Roman" pitchFamily="18" charset="0"/>
                <a:cs typeface="Times New Roman" pitchFamily="18" charset="0"/>
              </a:rPr>
              <a:t>рис. 17, </a:t>
            </a:r>
            <a:r>
              <a:rPr lang="ru-RU" sz="1400" b="1" dirty="0" err="1" smtClean="0">
                <a:solidFill>
                  <a:srgbClr val="C00000"/>
                </a:solidFill>
                <a:latin typeface="Times New Roman" pitchFamily="18" charset="0"/>
                <a:cs typeface="Times New Roman" pitchFamily="18" charset="0"/>
              </a:rPr>
              <a:t>д</a:t>
            </a:r>
            <a:r>
              <a:rPr lang="ru-RU" sz="1400" b="1" dirty="0" smtClean="0">
                <a:latin typeface="Times New Roman" pitchFamily="18" charset="0"/>
                <a:cs typeface="Times New Roman" pitchFamily="18" charset="0"/>
              </a:rPr>
              <a:t>).</a:t>
            </a:r>
          </a:p>
        </p:txBody>
      </p:sp>
      <p:pic>
        <p:nvPicPr>
          <p:cNvPr id="5" name="Рисунок 4" descr="Рис. 35. Последовательность (показана цифрами) укладки кирпича при различных перевязках (а...г) и положения (д, е) каменщика"/>
          <p:cNvPicPr/>
          <p:nvPr/>
        </p:nvPicPr>
        <p:blipFill>
          <a:blip r:embed="rId2" cstate="print"/>
          <a:srcRect/>
          <a:stretch>
            <a:fillRect/>
          </a:stretch>
        </p:blipFill>
        <p:spPr bwMode="auto">
          <a:xfrm>
            <a:off x="36575" y="18288"/>
            <a:ext cx="4103377" cy="3770752"/>
          </a:xfrm>
          <a:prstGeom prst="rect">
            <a:avLst/>
          </a:prstGeom>
          <a:noFill/>
          <a:ln w="9525">
            <a:solidFill>
              <a:schemeClr val="tx1"/>
            </a:solidFill>
            <a:miter lim="800000"/>
            <a:headEnd/>
            <a:tailEnd/>
          </a:ln>
        </p:spPr>
      </p:pic>
      <p:sp>
        <p:nvSpPr>
          <p:cNvPr id="6" name="Прямоугольник 5"/>
          <p:cNvSpPr/>
          <p:nvPr/>
        </p:nvSpPr>
        <p:spPr>
          <a:xfrm>
            <a:off x="44640" y="3789040"/>
            <a:ext cx="4095312" cy="303695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i="1" dirty="0" smtClean="0">
                <a:solidFill>
                  <a:srgbClr val="C00000"/>
                </a:solidFill>
                <a:latin typeface="Times New Roman" pitchFamily="18" charset="0"/>
                <a:cs typeface="Times New Roman" pitchFamily="18" charset="0"/>
              </a:rPr>
              <a:t>Рис.17.</a:t>
            </a:r>
            <a:r>
              <a:rPr lang="ru-RU" sz="1600" b="1" dirty="0" smtClean="0">
                <a:solidFill>
                  <a:srgbClr val="C00000"/>
                </a:solidFill>
                <a:latin typeface="Times New Roman" pitchFamily="18" charset="0"/>
                <a:cs typeface="Times New Roman" pitchFamily="18" charset="0"/>
              </a:rPr>
              <a:t> </a:t>
            </a:r>
          </a:p>
          <a:p>
            <a:r>
              <a:rPr lang="ru-RU" sz="1600" b="1" dirty="0" smtClean="0">
                <a:solidFill>
                  <a:srgbClr val="C00000"/>
                </a:solidFill>
                <a:latin typeface="Times New Roman" pitchFamily="18" charset="0"/>
                <a:cs typeface="Times New Roman" pitchFamily="18" charset="0"/>
              </a:rPr>
              <a:t>Последовательность (показана цифрами) укладки кирпича при различных перевязках (а…г) и положения (</a:t>
            </a:r>
            <a:r>
              <a:rPr lang="ru-RU" sz="1600" b="1" dirty="0" err="1" smtClean="0">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е) каменщика:</a:t>
            </a:r>
          </a:p>
          <a:p>
            <a:r>
              <a:rPr lang="ru-RU" sz="1600" b="1" dirty="0" smtClean="0">
                <a:solidFill>
                  <a:srgbClr val="C00000"/>
                </a:solidFill>
                <a:latin typeface="Times New Roman" pitchFamily="18" charset="0"/>
                <a:cs typeface="Times New Roman" pitchFamily="18" charset="0"/>
              </a:rPr>
              <a:t>а— однорядной; </a:t>
            </a:r>
          </a:p>
          <a:p>
            <a:r>
              <a:rPr lang="ru-RU" sz="1600" b="1" dirty="0" smtClean="0">
                <a:solidFill>
                  <a:srgbClr val="C00000"/>
                </a:solidFill>
                <a:latin typeface="Times New Roman" pitchFamily="18" charset="0"/>
                <a:cs typeface="Times New Roman" pitchFamily="18" charset="0"/>
              </a:rPr>
              <a:t>б—  многорядной ступенчатым способом;</a:t>
            </a:r>
          </a:p>
          <a:p>
            <a:r>
              <a:rPr lang="ru-RU" sz="1600" b="1" dirty="0" smtClean="0">
                <a:solidFill>
                  <a:srgbClr val="C00000"/>
                </a:solidFill>
                <a:latin typeface="Times New Roman" pitchFamily="18" charset="0"/>
                <a:cs typeface="Times New Roman" pitchFamily="18" charset="0"/>
              </a:rPr>
              <a:t>в, г — смешанным способом (буквой </a:t>
            </a:r>
            <a:r>
              <a:rPr lang="en-US" sz="1600" b="1" dirty="0" err="1" smtClean="0">
                <a:solidFill>
                  <a:schemeClr val="accent1">
                    <a:lumMod val="75000"/>
                  </a:schemeClr>
                </a:solidFill>
                <a:latin typeface="Times New Roman" pitchFamily="18" charset="0"/>
                <a:cs typeface="Times New Roman" pitchFamily="18" charset="0"/>
              </a:rPr>
              <a:t>n</a:t>
            </a:r>
            <a:r>
              <a:rPr lang="ru-RU" sz="1600" b="1" dirty="0" smtClean="0">
                <a:solidFill>
                  <a:schemeClr val="accent1">
                    <a:lumMod val="75000"/>
                  </a:schemeClr>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обозначены ряды, укладываемые каменщиком 2-го разряда); </a:t>
            </a:r>
          </a:p>
          <a:p>
            <a:r>
              <a:rPr lang="ru-RU" sz="1600" b="1" dirty="0" err="1" smtClean="0">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 при однорядной перевязке, </a:t>
            </a:r>
          </a:p>
          <a:p>
            <a:r>
              <a:rPr lang="ru-RU" sz="1600" b="1" dirty="0" smtClean="0">
                <a:solidFill>
                  <a:srgbClr val="C00000"/>
                </a:solidFill>
                <a:latin typeface="Times New Roman" pitchFamily="18" charset="0"/>
                <a:cs typeface="Times New Roman" pitchFamily="18" charset="0"/>
              </a:rPr>
              <a:t>е—при многорядной перевязке</a:t>
            </a:r>
            <a:endParaRPr lang="ru-RU" sz="1600" b="1" dirty="0">
              <a:solidFill>
                <a:srgbClr val="C00000"/>
              </a:solidFill>
              <a:latin typeface="Times New Roman" pitchFamily="18" charset="0"/>
              <a:cs typeface="Times New Roman" pitchFamily="18" charset="0"/>
            </a:endParaRPr>
          </a:p>
        </p:txBody>
      </p:sp>
      <p:pic>
        <p:nvPicPr>
          <p:cNvPr id="7" name="Рисунок 6"/>
          <p:cNvPicPr/>
          <p:nvPr/>
        </p:nvPicPr>
        <p:blipFill>
          <a:blip r:embed="rId3" cstate="print"/>
          <a:srcRect/>
          <a:stretch>
            <a:fillRect/>
          </a:stretch>
        </p:blipFill>
        <p:spPr bwMode="auto">
          <a:xfrm>
            <a:off x="4200528" y="4823440"/>
            <a:ext cx="2708786" cy="1988840"/>
          </a:xfrm>
          <a:prstGeom prst="rect">
            <a:avLst/>
          </a:prstGeom>
          <a:noFill/>
          <a:ln w="9525">
            <a:solidFill>
              <a:schemeClr val="tx1"/>
            </a:solidFill>
            <a:miter lim="800000"/>
            <a:headEnd/>
            <a:tailEnd/>
          </a:ln>
        </p:spPr>
      </p:pic>
      <p:sp>
        <p:nvSpPr>
          <p:cNvPr id="8" name="Прямоугольник 7"/>
          <p:cNvSpPr/>
          <p:nvPr/>
        </p:nvSpPr>
        <p:spPr>
          <a:xfrm>
            <a:off x="6948264" y="4797152"/>
            <a:ext cx="2088232" cy="20059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ru-RU" sz="1400" b="1" i="1" dirty="0" smtClean="0">
                <a:solidFill>
                  <a:srgbClr val="C00000"/>
                </a:solidFill>
                <a:latin typeface="Times New Roman" pitchFamily="18" charset="0"/>
                <a:cs typeface="Times New Roman" pitchFamily="18" charset="0"/>
              </a:rPr>
              <a:t>Рис.18.</a:t>
            </a:r>
            <a:r>
              <a:rPr lang="ru-RU" sz="1400" b="1" dirty="0" smtClean="0">
                <a:solidFill>
                  <a:srgbClr val="C00000"/>
                </a:solidFill>
                <a:latin typeface="Times New Roman" pitchFamily="18" charset="0"/>
                <a:cs typeface="Times New Roman" pitchFamily="18" charset="0"/>
              </a:rPr>
              <a:t/>
            </a:r>
            <a:br>
              <a:rPr lang="ru-RU" sz="1400" b="1" dirty="0" smtClean="0">
                <a:solidFill>
                  <a:srgbClr val="C00000"/>
                </a:solidFill>
                <a:latin typeface="Times New Roman" pitchFamily="18" charset="0"/>
                <a:cs typeface="Times New Roman" pitchFamily="18" charset="0"/>
              </a:rPr>
            </a:br>
            <a:r>
              <a:rPr lang="ru-RU" sz="1400" b="1" dirty="0" smtClean="0">
                <a:solidFill>
                  <a:srgbClr val="C00000"/>
                </a:solidFill>
                <a:latin typeface="Times New Roman" pitchFamily="18" charset="0"/>
                <a:cs typeface="Times New Roman" pitchFamily="18" charset="0"/>
              </a:rPr>
              <a:t>График зависимости производительности</a:t>
            </a:r>
            <a:br>
              <a:rPr lang="ru-RU" sz="1400" b="1" dirty="0" smtClean="0">
                <a:solidFill>
                  <a:srgbClr val="C00000"/>
                </a:solidFill>
                <a:latin typeface="Times New Roman" pitchFamily="18" charset="0"/>
                <a:cs typeface="Times New Roman" pitchFamily="18" charset="0"/>
              </a:rPr>
            </a:br>
            <a:r>
              <a:rPr lang="ru-RU" sz="1400" b="1" dirty="0" smtClean="0">
                <a:solidFill>
                  <a:srgbClr val="C00000"/>
                </a:solidFill>
                <a:latin typeface="Times New Roman" pitchFamily="18" charset="0"/>
                <a:cs typeface="Times New Roman" pitchFamily="18" charset="0"/>
              </a:rPr>
              <a:t>труда каменщиков от уровня кладки:</a:t>
            </a:r>
            <a:br>
              <a:rPr lang="ru-RU" sz="1400" b="1" dirty="0" smtClean="0">
                <a:solidFill>
                  <a:srgbClr val="C00000"/>
                </a:solidFill>
                <a:latin typeface="Times New Roman" pitchFamily="18" charset="0"/>
                <a:cs typeface="Times New Roman" pitchFamily="18" charset="0"/>
              </a:rPr>
            </a:br>
            <a:r>
              <a:rPr lang="ru-RU" sz="1400" b="1" dirty="0" smtClean="0">
                <a:solidFill>
                  <a:srgbClr val="C00000"/>
                </a:solidFill>
                <a:latin typeface="Times New Roman" pitchFamily="18" charset="0"/>
                <a:cs typeface="Times New Roman" pitchFamily="18" charset="0"/>
              </a:rPr>
              <a:t>I - производительность труда,</a:t>
            </a:r>
            <a:br>
              <a:rPr lang="ru-RU" sz="1400" b="1" dirty="0" smtClean="0">
                <a:solidFill>
                  <a:srgbClr val="C00000"/>
                </a:solidFill>
                <a:latin typeface="Times New Roman" pitchFamily="18" charset="0"/>
                <a:cs typeface="Times New Roman" pitchFamily="18" charset="0"/>
              </a:rPr>
            </a:br>
            <a:r>
              <a:rPr lang="ru-RU" sz="1400" b="1" dirty="0" smtClean="0">
                <a:solidFill>
                  <a:srgbClr val="C00000"/>
                </a:solidFill>
                <a:latin typeface="Times New Roman" pitchFamily="18" charset="0"/>
                <a:cs typeface="Times New Roman" pitchFamily="18" charset="0"/>
              </a:rPr>
              <a:t>II - высота кладки</a:t>
            </a:r>
          </a:p>
          <a:p>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5391536" y="1109816"/>
            <a:ext cx="3707904" cy="830997"/>
          </a:xfrm>
          <a:prstGeom prst="rect">
            <a:avLst/>
          </a:prstGeom>
          <a:solidFill>
            <a:srgbClr val="FFFF00"/>
          </a:solidFill>
          <a:ln w="6350">
            <a:solidFill>
              <a:schemeClr val="tx1"/>
            </a:solidFill>
            <a:miter lim="800000"/>
            <a:headEnd/>
            <a:tailEnd/>
          </a:ln>
          <a:effectLst/>
        </p:spPr>
        <p:txBody>
          <a:bodyPr vert="horz" wrap="square" lIns="91440" tIns="45720" rIns="91440" bIns="45720" numCol="1" anchor="t" anchorCtr="0" compatLnSpc="1">
            <a:prstTxWarp prst="textNoShape">
              <a:avLst/>
            </a:prstTxWarp>
            <a:spAutoFit/>
          </a:bodyPr>
          <a:lstStyle/>
          <a:p>
            <a:r>
              <a:rPr lang="ru-RU" sz="1600" b="1" i="1" dirty="0" smtClean="0">
                <a:solidFill>
                  <a:srgbClr val="C00000"/>
                </a:solidFill>
                <a:latin typeface="Times New Roman" pitchFamily="18" charset="0"/>
                <a:cs typeface="Times New Roman" pitchFamily="18" charset="0"/>
              </a:rPr>
              <a:t>Рис.19.</a:t>
            </a:r>
            <a:r>
              <a:rPr lang="ru-RU" sz="1600" b="1" dirty="0" smtClean="0">
                <a:solidFill>
                  <a:srgbClr val="C00000"/>
                </a:solidFill>
                <a:latin typeface="Times New Roman" pitchFamily="18" charset="0"/>
                <a:cs typeface="Times New Roman" pitchFamily="18" charset="0"/>
              </a:rPr>
              <a:t/>
            </a:r>
            <a:br>
              <a:rPr lang="ru-RU" sz="1600" b="1" dirty="0" smtClean="0">
                <a:solidFill>
                  <a:srgbClr val="C00000"/>
                </a:solidFill>
                <a:latin typeface="Times New Roman" pitchFamily="18" charset="0"/>
                <a:cs typeface="Times New Roman" pitchFamily="18" charset="0"/>
              </a:rPr>
            </a:br>
            <a:r>
              <a:rPr lang="ru-RU" sz="1600" b="1" dirty="0" smtClean="0">
                <a:solidFill>
                  <a:srgbClr val="C00000"/>
                </a:solidFill>
                <a:latin typeface="Times New Roman" pitchFamily="18" charset="0"/>
                <a:cs typeface="Times New Roman" pitchFamily="18" charset="0"/>
              </a:rPr>
              <a:t>Выполнение кладки многощелевым кирпичом</a:t>
            </a:r>
          </a:p>
        </p:txBody>
      </p:sp>
      <p:pic>
        <p:nvPicPr>
          <p:cNvPr id="2052" name="Picture 4" descr="&amp;Kcy;&amp;lcy;&amp;acy;&amp;dcy;&amp;kcy;&amp;acy; &amp;kcy;&amp;icy;&amp;rcy;&amp;pcy;&amp;icy;&amp;chcy;&amp;acy; &amp;vcy;&amp;pcy;&amp;rcy;&amp;icy;&amp;zhcy;&amp;icy;&amp;mcy;"/>
          <p:cNvPicPr>
            <a:picLocks noChangeAspect="1" noChangeArrowheads="1"/>
          </p:cNvPicPr>
          <p:nvPr/>
        </p:nvPicPr>
        <p:blipFill>
          <a:blip r:embed="rId2" cstate="print"/>
          <a:srcRect/>
          <a:stretch>
            <a:fillRect/>
          </a:stretch>
        </p:blipFill>
        <p:spPr bwMode="auto">
          <a:xfrm>
            <a:off x="16015" y="69752"/>
            <a:ext cx="5344629" cy="4008472"/>
          </a:xfrm>
          <a:prstGeom prst="rect">
            <a:avLst/>
          </a:prstGeom>
          <a:noFill/>
          <a:ln w="9525">
            <a:solidFill>
              <a:schemeClr val="tx1"/>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5436096" y="0"/>
            <a:ext cx="3707904" cy="46628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ctr"/>
            <a:r>
              <a:rPr lang="ru-RU" sz="1600" b="1" dirty="0">
                <a:solidFill>
                  <a:srgbClr val="FF0000"/>
                </a:solidFill>
                <a:latin typeface="Times New Roman" pitchFamily="18" charset="0"/>
                <a:cs typeface="Times New Roman" pitchFamily="18" charset="0"/>
              </a:rPr>
              <a:t>Инструменты и </a:t>
            </a:r>
            <a:r>
              <a:rPr lang="ru-RU" sz="1600" b="1" dirty="0" smtClean="0">
                <a:solidFill>
                  <a:srgbClr val="FF0000"/>
                </a:solidFill>
                <a:latin typeface="Times New Roman" pitchFamily="18" charset="0"/>
                <a:cs typeface="Times New Roman" pitchFamily="18" charset="0"/>
              </a:rPr>
              <a:t>приспособления</a:t>
            </a:r>
          </a:p>
          <a:p>
            <a:pPr indent="457200" algn="ctr"/>
            <a:endParaRPr lang="ru-RU" sz="1600" b="1" dirty="0" smtClean="0">
              <a:solidFill>
                <a:srgbClr val="FF0000"/>
              </a:solidFill>
              <a:latin typeface="Times New Roman" pitchFamily="18" charset="0"/>
              <a:cs typeface="Times New Roman" pitchFamily="18" charset="0"/>
            </a:endParaRPr>
          </a:p>
          <a:p>
            <a:pPr indent="457200" algn="just">
              <a:spcBef>
                <a:spcPts val="600"/>
              </a:spcBef>
              <a:spcAft>
                <a:spcPts val="600"/>
              </a:spcAft>
            </a:pPr>
            <a:r>
              <a:rPr lang="ru-RU" sz="1600" b="1" i="1" dirty="0">
                <a:solidFill>
                  <a:srgbClr val="0070C0"/>
                </a:solidFill>
                <a:latin typeface="Times New Roman" pitchFamily="18" charset="0"/>
                <a:cs typeface="Times New Roman" pitchFamily="18" charset="0"/>
              </a:rPr>
              <a:t>Каждую рабочую операцию в процессе кладки выполняют определенными инструментами. Основные из них кельма, растворная лопата, расшивка, молоток-кирочка. </a:t>
            </a:r>
            <a:endParaRPr lang="ru-RU" sz="1600" b="1" i="1" dirty="0" smtClean="0">
              <a:solidFill>
                <a:srgbClr val="0070C0"/>
              </a:solidFill>
              <a:latin typeface="Times New Roman" pitchFamily="18" charset="0"/>
              <a:cs typeface="Times New Roman" pitchFamily="18" charset="0"/>
            </a:endParaRPr>
          </a:p>
          <a:p>
            <a:pPr indent="457200" algn="just">
              <a:spcBef>
                <a:spcPts val="600"/>
              </a:spcBef>
              <a:spcAft>
                <a:spcPts val="600"/>
              </a:spcAft>
            </a:pPr>
            <a:r>
              <a:rPr lang="ru-RU" sz="1600" b="1" i="1" dirty="0" smtClean="0">
                <a:solidFill>
                  <a:srgbClr val="C00000"/>
                </a:solidFill>
                <a:latin typeface="Times New Roman" pitchFamily="18" charset="0"/>
                <a:cs typeface="Times New Roman" pitchFamily="18" charset="0"/>
              </a:rPr>
              <a:t>Кельма</a:t>
            </a:r>
            <a:r>
              <a:rPr lang="ru-RU" sz="1600" b="1" dirty="0" smtClean="0">
                <a:latin typeface="Times New Roman" pitchFamily="18" charset="0"/>
                <a:cs typeface="Times New Roman" pitchFamily="18" charset="0"/>
              </a:rPr>
              <a:t> - </a:t>
            </a:r>
            <a:r>
              <a:rPr lang="ru-RU" sz="1600" b="1" dirty="0">
                <a:latin typeface="Times New Roman" pitchFamily="18" charset="0"/>
                <a:cs typeface="Times New Roman" pitchFamily="18" charset="0"/>
              </a:rPr>
              <a:t>стальная лопатка с деревянной ручкой; предназначена для разравнивания раствора, заполнения раствором вертикальных швов и подрезки лишнего раствора. </a:t>
            </a:r>
          </a:p>
          <a:p>
            <a:pPr indent="457200" algn="just">
              <a:spcBef>
                <a:spcPts val="600"/>
              </a:spcBef>
              <a:spcAft>
                <a:spcPts val="600"/>
              </a:spcAft>
            </a:pPr>
            <a:r>
              <a:rPr lang="ru-RU" sz="1600" b="1" i="1" dirty="0" smtClean="0">
                <a:solidFill>
                  <a:srgbClr val="C00000"/>
                </a:solidFill>
                <a:latin typeface="Times New Roman" pitchFamily="18" charset="0"/>
                <a:cs typeface="Times New Roman" pitchFamily="18" charset="0"/>
              </a:rPr>
              <a:t>Растворная </a:t>
            </a:r>
            <a:r>
              <a:rPr lang="ru-RU" sz="1600" b="1" i="1" dirty="0">
                <a:solidFill>
                  <a:srgbClr val="C00000"/>
                </a:solidFill>
                <a:latin typeface="Times New Roman" pitchFamily="18" charset="0"/>
                <a:cs typeface="Times New Roman" pitchFamily="18" charset="0"/>
              </a:rPr>
              <a:t>лопата</a:t>
            </a:r>
            <a:r>
              <a:rPr lang="ru-RU" sz="1600" b="1" dirty="0">
                <a:solidFill>
                  <a:srgbClr val="C0000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служит </a:t>
            </a:r>
            <a:r>
              <a:rPr lang="ru-RU" sz="1600" b="1" dirty="0">
                <a:latin typeface="Times New Roman" pitchFamily="18" charset="0"/>
                <a:cs typeface="Times New Roman" pitchFamily="18" charset="0"/>
              </a:rPr>
              <a:t>для подачи раствора на стену и расстилания его там. Лопатой также перемешивают раствор и разравнивают под забутку. </a:t>
            </a:r>
            <a:endParaRPr lang="ru-RU" sz="1600" b="1" dirty="0" smtClean="0">
              <a:latin typeface="Times New Roman" pitchFamily="18" charset="0"/>
              <a:cs typeface="Times New Roman" pitchFamily="18" charset="0"/>
            </a:endParaRPr>
          </a:p>
        </p:txBody>
      </p:sp>
      <p:pic>
        <p:nvPicPr>
          <p:cNvPr id="1026" name="Picture 2" descr="C:\Documents and Settings\Agoltsev\Рабочий стол\Без имени-1.jpg"/>
          <p:cNvPicPr>
            <a:picLocks noChangeAspect="1" noChangeArrowheads="1"/>
          </p:cNvPicPr>
          <p:nvPr/>
        </p:nvPicPr>
        <p:blipFill>
          <a:blip r:embed="rId2" cstate="print"/>
          <a:srcRect/>
          <a:stretch>
            <a:fillRect/>
          </a:stretch>
        </p:blipFill>
        <p:spPr bwMode="auto">
          <a:xfrm>
            <a:off x="-1" y="0"/>
            <a:ext cx="5364089" cy="4221088"/>
          </a:xfrm>
          <a:prstGeom prst="rect">
            <a:avLst/>
          </a:prstGeom>
          <a:noFill/>
          <a:ln w="9525">
            <a:solidFill>
              <a:schemeClr val="tx1"/>
            </a:solidFill>
          </a:ln>
        </p:spPr>
      </p:pic>
      <p:sp>
        <p:nvSpPr>
          <p:cNvPr id="7" name="Rectangle 1"/>
          <p:cNvSpPr>
            <a:spLocks noChangeArrowheads="1"/>
          </p:cNvSpPr>
          <p:nvPr/>
        </p:nvSpPr>
        <p:spPr bwMode="auto">
          <a:xfrm>
            <a:off x="0" y="5134451"/>
            <a:ext cx="9144000" cy="17235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Aft>
                <a:spcPts val="600"/>
              </a:spcAft>
            </a:pPr>
            <a:r>
              <a:rPr lang="ru-RU" sz="1600" b="1" i="1" dirty="0" smtClean="0">
                <a:solidFill>
                  <a:srgbClr val="C00000"/>
                </a:solidFill>
                <a:latin typeface="Times New Roman" pitchFamily="18" charset="0"/>
                <a:cs typeface="Times New Roman" pitchFamily="18" charset="0"/>
              </a:rPr>
              <a:t>Расшивками</a:t>
            </a:r>
            <a:r>
              <a:rPr lang="ru-RU" sz="1600" b="1" dirty="0" smtClean="0">
                <a:latin typeface="Times New Roman" pitchFamily="18" charset="0"/>
                <a:cs typeface="Times New Roman" pitchFamily="18" charset="0"/>
              </a:rPr>
              <a:t> придают </a:t>
            </a:r>
            <a:r>
              <a:rPr lang="ru-RU" sz="1600" b="1" dirty="0">
                <a:latin typeface="Times New Roman" pitchFamily="18" charset="0"/>
                <a:cs typeface="Times New Roman" pitchFamily="18" charset="0"/>
              </a:rPr>
              <a:t>швам выпуклую или вогнутую форму. </a:t>
            </a:r>
            <a:endParaRPr lang="ru-RU" sz="1600" b="1" dirty="0" smtClean="0">
              <a:latin typeface="Times New Roman" pitchFamily="18" charset="0"/>
              <a:cs typeface="Times New Roman" pitchFamily="18" charset="0"/>
            </a:endParaRPr>
          </a:p>
          <a:p>
            <a:pPr indent="457200" algn="just">
              <a:spcAft>
                <a:spcPts val="600"/>
              </a:spcAft>
            </a:pPr>
            <a:r>
              <a:rPr lang="ru-RU" sz="1600" b="1" i="1" dirty="0" smtClean="0">
                <a:solidFill>
                  <a:srgbClr val="C00000"/>
                </a:solidFill>
                <a:latin typeface="Times New Roman" pitchFamily="18" charset="0"/>
                <a:cs typeface="Times New Roman" pitchFamily="18" charset="0"/>
              </a:rPr>
              <a:t>Молоток-кирочку</a:t>
            </a:r>
            <a:r>
              <a:rPr lang="ru-RU" sz="1600" b="1" dirty="0" smtClean="0">
                <a:latin typeface="Times New Roman" pitchFamily="18" charset="0"/>
                <a:cs typeface="Times New Roman" pitchFamily="18" charset="0"/>
              </a:rPr>
              <a:t> используют </a:t>
            </a:r>
            <a:r>
              <a:rPr lang="ru-RU" sz="1600" b="1" dirty="0">
                <a:latin typeface="Times New Roman" pitchFamily="18" charset="0"/>
                <a:cs typeface="Times New Roman" pitchFamily="18" charset="0"/>
              </a:rPr>
              <a:t>при рубке кирпича. </a:t>
            </a:r>
            <a:endParaRPr lang="ru-RU" sz="1600" b="1" dirty="0" smtClean="0">
              <a:latin typeface="Times New Roman" pitchFamily="18" charset="0"/>
              <a:cs typeface="Times New Roman" pitchFamily="18" charset="0"/>
            </a:endParaRPr>
          </a:p>
          <a:p>
            <a:pPr indent="457200" algn="just">
              <a:spcAft>
                <a:spcPts val="600"/>
              </a:spcAft>
            </a:pPr>
            <a:r>
              <a:rPr lang="ru-RU" sz="1600" b="1" i="1" dirty="0" smtClean="0">
                <a:solidFill>
                  <a:srgbClr val="C00000"/>
                </a:solidFill>
                <a:latin typeface="Times New Roman" pitchFamily="18" charset="0"/>
                <a:cs typeface="Times New Roman" pitchFamily="18" charset="0"/>
              </a:rPr>
              <a:t>Швабровка</a:t>
            </a:r>
            <a:r>
              <a:rPr lang="ru-RU" sz="1600" b="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предназначена для очистки вентиляционных каналов от выступившего из швов раствора, а также для заполнения швов раствором и заглаживания их. На стальной ручке швабровки внизу закреплена между фланцами резиновая пластина размером 140x140x10 (12) мм, которая является рабочим </a:t>
            </a:r>
            <a:r>
              <a:rPr lang="ru-RU" sz="1600" b="1" dirty="0" smtClean="0">
                <a:latin typeface="Times New Roman" pitchFamily="18" charset="0"/>
                <a:cs typeface="Times New Roman" pitchFamily="18" charset="0"/>
              </a:rPr>
              <a:t>органом.</a:t>
            </a:r>
          </a:p>
        </p:txBody>
      </p:sp>
      <p:sp>
        <p:nvSpPr>
          <p:cNvPr id="8" name="Прямоугольник 7"/>
          <p:cNvSpPr/>
          <p:nvPr/>
        </p:nvSpPr>
        <p:spPr>
          <a:xfrm>
            <a:off x="0" y="4221088"/>
            <a:ext cx="5364088" cy="9144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Рис.1.</a:t>
            </a:r>
            <a:r>
              <a:rPr lang="ru-RU" sz="1600" b="1" dirty="0" smtClean="0">
                <a:solidFill>
                  <a:srgbClr val="C00000"/>
                </a:solidFill>
                <a:latin typeface="Times New Roman" pitchFamily="18" charset="0"/>
                <a:cs typeface="Times New Roman" pitchFamily="18" charset="0"/>
              </a:rPr>
              <a:t> </a:t>
            </a:r>
            <a:r>
              <a:rPr lang="ru-RU" sz="1600" b="1" dirty="0">
                <a:solidFill>
                  <a:srgbClr val="C00000"/>
                </a:solidFill>
                <a:latin typeface="Times New Roman" pitchFamily="18" charset="0"/>
                <a:cs typeface="Times New Roman" pitchFamily="18" charset="0"/>
              </a:rPr>
              <a:t>Инструмент каменщика: а—кельма; б —лопата растворная; в—расшивка для выпуклых швов; г —расшивка для вогнутых </a:t>
            </a:r>
            <a:r>
              <a:rPr lang="ru-RU" sz="1600" b="1" dirty="0" smtClean="0">
                <a:solidFill>
                  <a:srgbClr val="C00000"/>
                </a:solidFill>
                <a:latin typeface="Times New Roman" pitchFamily="18" charset="0"/>
                <a:cs typeface="Times New Roman" pitchFamily="18" charset="0"/>
              </a:rPr>
              <a:t>швов; </a:t>
            </a:r>
            <a:r>
              <a:rPr lang="ru-RU" sz="1600" b="1" dirty="0" err="1" smtClean="0">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молоток-кирочка</a:t>
            </a:r>
            <a:endParaRPr lang="ru-RU" sz="1600" b="1" dirty="0">
              <a:solidFill>
                <a:srgbClr val="C00000"/>
              </a:solidFill>
              <a:latin typeface="Times New Roman" pitchFamily="18" charset="0"/>
              <a:cs typeface="Times New Roman" pitchFamily="18" charset="0"/>
            </a:endParaRPr>
          </a:p>
        </p:txBody>
      </p:sp>
      <p:pic>
        <p:nvPicPr>
          <p:cNvPr id="9" name="Picture 8" descr=" &amp;Rcy;&amp;acy;&amp;scy;&amp;shcy;&amp;icy;&amp;vcy;&amp;kcy;&amp;acy; &amp;kcy;&amp;acy;&amp;mcy;&amp;iecy;&amp;ncy;&amp;shchcy;&amp;icy;&amp;kcy;&amp;acy;."/>
          <p:cNvPicPr>
            <a:picLocks noChangeAspect="1" noChangeArrowheads="1"/>
          </p:cNvPicPr>
          <p:nvPr/>
        </p:nvPicPr>
        <p:blipFill>
          <a:blip r:embed="rId3" cstate="print"/>
          <a:srcRect/>
          <a:stretch>
            <a:fillRect/>
          </a:stretch>
        </p:blipFill>
        <p:spPr bwMode="auto">
          <a:xfrm>
            <a:off x="7668345" y="4581128"/>
            <a:ext cx="1296144" cy="1092453"/>
          </a:xfrm>
          <a:prstGeom prst="rect">
            <a:avLst/>
          </a:prstGeom>
          <a:noFill/>
        </p:spPr>
      </p:pic>
      <p:pic>
        <p:nvPicPr>
          <p:cNvPr id="10" name="Picture 4" descr="http://goshara.ru/wp-content/uploads/2012/04/kelma2.jpg"/>
          <p:cNvPicPr>
            <a:picLocks noChangeAspect="1" noChangeArrowheads="1"/>
          </p:cNvPicPr>
          <p:nvPr/>
        </p:nvPicPr>
        <p:blipFill>
          <a:blip r:embed="rId4" cstate="print"/>
          <a:srcRect/>
          <a:stretch>
            <a:fillRect/>
          </a:stretch>
        </p:blipFill>
        <p:spPr bwMode="auto">
          <a:xfrm>
            <a:off x="6300192" y="4581128"/>
            <a:ext cx="1211250" cy="1128125"/>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3502435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1"/>
            <a:ext cx="9143999" cy="6858001"/>
          </a:xfrm>
          <a:prstGeom prst="rect">
            <a:avLst/>
          </a:prstGeom>
        </p:spPr>
      </p:pic>
    </p:spTree>
    <p:extLst>
      <p:ext uri="{BB962C8B-B14F-4D97-AF65-F5344CB8AC3E}">
        <p14:creationId xmlns:p14="http://schemas.microsoft.com/office/powerpoint/2010/main" val="3387110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4549676"/>
            <a:ext cx="9036496" cy="230832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r>
              <a:rPr lang="ru-RU" sz="1600" b="1" i="1" dirty="0">
                <a:solidFill>
                  <a:srgbClr val="FF0000"/>
                </a:solidFill>
                <a:latin typeface="Times New Roman" pitchFamily="18" charset="0"/>
                <a:cs typeface="Times New Roman" pitchFamily="18" charset="0"/>
              </a:rPr>
              <a:t>Качество кладки проверяют контрольно-измерительным инструментом</a:t>
            </a:r>
            <a:r>
              <a:rPr lang="ru-RU" sz="1600" b="1" i="1" dirty="0">
                <a:solidFill>
                  <a:srgbClr val="0070C0"/>
                </a:solidFill>
                <a:latin typeface="Times New Roman" pitchFamily="18" charset="0"/>
                <a:cs typeface="Times New Roman" pitchFamily="18" charset="0"/>
              </a:rPr>
              <a:t>: </a:t>
            </a:r>
            <a:endParaRPr lang="ru-RU" sz="1600" b="1" i="1" dirty="0" smtClean="0">
              <a:solidFill>
                <a:srgbClr val="0070C0"/>
              </a:solidFill>
              <a:latin typeface="Times New Roman" pitchFamily="18" charset="0"/>
              <a:cs typeface="Times New Roman" pitchFamily="18" charset="0"/>
            </a:endParaRPr>
          </a:p>
          <a:p>
            <a:pPr indent="457200" algn="just">
              <a:buFont typeface="Arial" pitchFamily="34" charset="0"/>
              <a:buChar char="•"/>
            </a:pPr>
            <a:r>
              <a:rPr lang="ru-RU" sz="1600" b="1" i="1" dirty="0" smtClean="0">
                <a:solidFill>
                  <a:srgbClr val="0070C0"/>
                </a:solidFill>
                <a:latin typeface="Times New Roman" pitchFamily="18" charset="0"/>
                <a:cs typeface="Times New Roman" pitchFamily="18" charset="0"/>
              </a:rPr>
              <a:t>отвесом</a:t>
            </a:r>
            <a:r>
              <a:rPr lang="ru-RU" sz="1600" b="1" i="1" dirty="0">
                <a:solidFill>
                  <a:srgbClr val="0070C0"/>
                </a:solidFill>
                <a:latin typeface="Times New Roman" pitchFamily="18" charset="0"/>
                <a:cs typeface="Times New Roman" pitchFamily="18" charset="0"/>
              </a:rPr>
              <a:t>, рулеткой, складным метром, уровнем, правилом, угольником, шнуром-причалкой. </a:t>
            </a:r>
            <a:br>
              <a:rPr lang="ru-RU" sz="1600" b="1" i="1" dirty="0">
                <a:solidFill>
                  <a:srgbClr val="0070C0"/>
                </a:solidFill>
                <a:latin typeface="Times New Roman" pitchFamily="18" charset="0"/>
                <a:cs typeface="Times New Roman" pitchFamily="18" charset="0"/>
              </a:rPr>
            </a:br>
            <a:r>
              <a:rPr lang="ru-RU" sz="1600" b="1" i="1" dirty="0" smtClean="0">
                <a:solidFill>
                  <a:srgbClr val="0070C0"/>
                </a:solidFill>
                <a:latin typeface="Times New Roman" pitchFamily="18" charset="0"/>
                <a:cs typeface="Times New Roman" pitchFamily="18" charset="0"/>
              </a:rPr>
              <a:t>         </a:t>
            </a:r>
            <a:r>
              <a:rPr lang="ru-RU" sz="1600" b="1" i="1" dirty="0" smtClean="0">
                <a:latin typeface="Times New Roman" pitchFamily="18" charset="0"/>
                <a:cs typeface="Times New Roman" pitchFamily="18" charset="0"/>
              </a:rPr>
              <a:t>Отвесы</a:t>
            </a:r>
            <a:r>
              <a:rPr lang="ru-RU" sz="1600" b="1" dirty="0" smtClean="0">
                <a:latin typeface="Times New Roman" pitchFamily="18" charset="0"/>
                <a:cs typeface="Times New Roman" pitchFamily="18" charset="0"/>
              </a:rPr>
              <a:t> служат </a:t>
            </a:r>
            <a:r>
              <a:rPr lang="ru-RU" sz="1600" b="1" dirty="0">
                <a:latin typeface="Times New Roman" pitchFamily="18" charset="0"/>
                <a:cs typeface="Times New Roman" pitchFamily="18" charset="0"/>
              </a:rPr>
              <a:t>для проверки вертикальности стен, простенков, столбов и углов кладки. Отвесами массой 200…400 г проверяют кладку по ярусам и в пределах высоты этажа, 600…1000 г - наружных углов здания в пределах высоты нескольких этажей. </a:t>
            </a:r>
            <a:br>
              <a:rPr lang="ru-RU" sz="1600" b="1" dirty="0">
                <a:latin typeface="Times New Roman" pitchFamily="18" charset="0"/>
                <a:cs typeface="Times New Roman" pitchFamily="18" charset="0"/>
              </a:rPr>
            </a:b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Строительный уровень для </a:t>
            </a:r>
            <a:r>
              <a:rPr lang="ru-RU" sz="1600" b="1" dirty="0">
                <a:solidFill>
                  <a:srgbClr val="0070C0"/>
                </a:solidFill>
                <a:latin typeface="Times New Roman" pitchFamily="18" charset="0"/>
                <a:cs typeface="Times New Roman" pitchFamily="18" charset="0"/>
              </a:rPr>
              <a:t>проверки горизонтальности и вертикальности кладки. </a:t>
            </a:r>
            <a:r>
              <a:rPr lang="ru-RU" sz="1600" b="1" dirty="0">
                <a:latin typeface="Times New Roman" pitchFamily="18" charset="0"/>
                <a:cs typeface="Times New Roman" pitchFamily="18" charset="0"/>
              </a:rPr>
              <a:t/>
            </a:r>
            <a:br>
              <a:rPr lang="ru-RU" sz="1600" b="1" dirty="0">
                <a:latin typeface="Times New Roman" pitchFamily="18" charset="0"/>
                <a:cs typeface="Times New Roman" pitchFamily="18" charset="0"/>
              </a:rPr>
            </a:br>
            <a:r>
              <a:rPr lang="ru-RU" sz="1600" b="1" dirty="0" smtClean="0">
                <a:latin typeface="Times New Roman" pitchFamily="18" charset="0"/>
                <a:cs typeface="Times New Roman" pitchFamily="18" charset="0"/>
              </a:rPr>
              <a:t>         </a:t>
            </a:r>
            <a:r>
              <a:rPr lang="ru-RU" sz="1600" b="1" i="1" dirty="0" smtClean="0">
                <a:latin typeface="Times New Roman" pitchFamily="18" charset="0"/>
                <a:cs typeface="Times New Roman" pitchFamily="18" charset="0"/>
              </a:rPr>
              <a:t>Деревянный </a:t>
            </a:r>
            <a:r>
              <a:rPr lang="ru-RU" sz="1600" b="1" i="1" dirty="0">
                <a:latin typeface="Times New Roman" pitchFamily="18" charset="0"/>
                <a:cs typeface="Times New Roman" pitchFamily="18" charset="0"/>
              </a:rPr>
              <a:t>угольник </a:t>
            </a:r>
            <a:r>
              <a:rPr lang="ru-RU" sz="1600" b="1" dirty="0">
                <a:latin typeface="Times New Roman" pitchFamily="18" charset="0"/>
                <a:cs typeface="Times New Roman" pitchFamily="18" charset="0"/>
              </a:rPr>
              <a:t>500x700 мм применяют для проверки прямоугольности закладываемых углов. Комплект инструментов каменщика размещают в сумке размером 350x260x100 мм. </a:t>
            </a:r>
            <a:endParaRPr lang="ru-RU" sz="1600" b="1" dirty="0" smtClean="0">
              <a:latin typeface="Times New Roman" pitchFamily="18" charset="0"/>
              <a:cs typeface="Times New Roman" pitchFamily="18" charset="0"/>
            </a:endParaRPr>
          </a:p>
        </p:txBody>
      </p:sp>
      <p:pic>
        <p:nvPicPr>
          <p:cNvPr id="2052" name="Picture 4" descr="C:\Documents and Settings\Agoltsev\Рабочий стол\Без имени-2.jpg"/>
          <p:cNvPicPr>
            <a:picLocks noChangeAspect="1" noChangeArrowheads="1"/>
          </p:cNvPicPr>
          <p:nvPr/>
        </p:nvPicPr>
        <p:blipFill>
          <a:blip r:embed="rId2" cstate="print"/>
          <a:srcRect/>
          <a:stretch>
            <a:fillRect/>
          </a:stretch>
        </p:blipFill>
        <p:spPr bwMode="auto">
          <a:xfrm>
            <a:off x="0" y="0"/>
            <a:ext cx="5543413" cy="4437112"/>
          </a:xfrm>
          <a:prstGeom prst="rect">
            <a:avLst/>
          </a:prstGeom>
          <a:noFill/>
          <a:ln w="9525">
            <a:solidFill>
              <a:schemeClr val="tx1"/>
            </a:solidFill>
          </a:ln>
        </p:spPr>
      </p:pic>
      <p:sp>
        <p:nvSpPr>
          <p:cNvPr id="10" name="Прямоугольник 9"/>
          <p:cNvSpPr/>
          <p:nvPr/>
        </p:nvSpPr>
        <p:spPr>
          <a:xfrm>
            <a:off x="5580112" y="1556792"/>
            <a:ext cx="3563888" cy="285293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Рис.2.</a:t>
            </a:r>
            <a:r>
              <a:rPr lang="ru-RU" sz="1600" b="1" dirty="0" smtClean="0">
                <a:solidFill>
                  <a:srgbClr val="C00000"/>
                </a:solidFill>
                <a:latin typeface="Times New Roman" pitchFamily="18" charset="0"/>
                <a:cs typeface="Times New Roman" pitchFamily="18" charset="0"/>
              </a:rPr>
              <a:t> Контрольно-измерительный инструмент каменщика</a:t>
            </a:r>
            <a:r>
              <a:rPr lang="ru-RU" sz="1600" b="1" dirty="0">
                <a:solidFill>
                  <a:srgbClr val="C00000"/>
                </a:solidFill>
                <a:latin typeface="Times New Roman" pitchFamily="18" charset="0"/>
                <a:cs typeface="Times New Roman" pitchFamily="18" charset="0"/>
              </a:rPr>
              <a:t>: </a:t>
            </a:r>
            <a:endParaRPr lang="ru-RU" sz="1600" b="1" dirty="0" smtClean="0">
              <a:solidFill>
                <a:srgbClr val="C00000"/>
              </a:solidFill>
              <a:latin typeface="Times New Roman" pitchFamily="18" charset="0"/>
              <a:cs typeface="Times New Roman" pitchFamily="18" charset="0"/>
            </a:endParaRPr>
          </a:p>
          <a:p>
            <a:r>
              <a:rPr lang="ru-RU" sz="1600" b="1" dirty="0" smtClean="0">
                <a:solidFill>
                  <a:srgbClr val="C00000"/>
                </a:solidFill>
                <a:latin typeface="Times New Roman" pitchFamily="18" charset="0"/>
                <a:cs typeface="Times New Roman" pitchFamily="18" charset="0"/>
              </a:rPr>
              <a:t>а - отвес; </a:t>
            </a:r>
          </a:p>
          <a:p>
            <a:r>
              <a:rPr lang="ru-RU" sz="1600" b="1" dirty="0" smtClean="0">
                <a:solidFill>
                  <a:srgbClr val="C00000"/>
                </a:solidFill>
                <a:latin typeface="Times New Roman" pitchFamily="18" charset="0"/>
                <a:cs typeface="Times New Roman" pitchFamily="18" charset="0"/>
              </a:rPr>
              <a:t>б - рулетка; </a:t>
            </a:r>
          </a:p>
          <a:p>
            <a:r>
              <a:rPr lang="ru-RU" sz="1600" b="1" dirty="0" smtClean="0">
                <a:solidFill>
                  <a:srgbClr val="C00000"/>
                </a:solidFill>
                <a:latin typeface="Times New Roman" pitchFamily="18" charset="0"/>
                <a:cs typeface="Times New Roman" pitchFamily="18" charset="0"/>
              </a:rPr>
              <a:t>в - складной метр; </a:t>
            </a:r>
          </a:p>
          <a:p>
            <a:r>
              <a:rPr lang="ru-RU" sz="1600" b="1" dirty="0" smtClean="0">
                <a:solidFill>
                  <a:srgbClr val="C00000"/>
                </a:solidFill>
                <a:latin typeface="Times New Roman" pitchFamily="18" charset="0"/>
                <a:cs typeface="Times New Roman" pitchFamily="18" charset="0"/>
              </a:rPr>
              <a:t>г - угольник; </a:t>
            </a:r>
          </a:p>
          <a:p>
            <a:r>
              <a:rPr lang="ru-RU" sz="1600" b="1" dirty="0" err="1">
                <a:solidFill>
                  <a:srgbClr val="C00000"/>
                </a:solidFill>
                <a:latin typeface="Times New Roman" pitchFamily="18" charset="0"/>
                <a:cs typeface="Times New Roman" pitchFamily="18" charset="0"/>
              </a:rPr>
              <a:t>д</a:t>
            </a:r>
            <a:r>
              <a:rPr lang="ru-RU" sz="1600" b="1" dirty="0" smtClean="0">
                <a:solidFill>
                  <a:srgbClr val="C00000"/>
                </a:solidFill>
                <a:latin typeface="Times New Roman" pitchFamily="18" charset="0"/>
                <a:cs typeface="Times New Roman" pitchFamily="18" charset="0"/>
              </a:rPr>
              <a:t> - строительный уровень.</a:t>
            </a:r>
            <a:endParaRPr lang="ru-RU" sz="1600" b="1" dirty="0">
              <a:solidFill>
                <a:srgbClr val="C00000"/>
              </a:solidFill>
              <a:latin typeface="Times New Roman" pitchFamily="18" charset="0"/>
              <a:cs typeface="Times New Roman" pitchFamily="18" charset="0"/>
            </a:endParaRPr>
          </a:p>
        </p:txBody>
      </p:sp>
      <p:pic>
        <p:nvPicPr>
          <p:cNvPr id="2053" name="Picture 5" descr="C:\Documents and Settings\Agoltsev\Рабочий стол\Без имени-3.jpg"/>
          <p:cNvPicPr>
            <a:picLocks noChangeAspect="1" noChangeArrowheads="1"/>
          </p:cNvPicPr>
          <p:nvPr/>
        </p:nvPicPr>
        <p:blipFill>
          <a:blip r:embed="rId3" cstate="print"/>
          <a:srcRect/>
          <a:stretch>
            <a:fillRect/>
          </a:stretch>
        </p:blipFill>
        <p:spPr bwMode="auto">
          <a:xfrm>
            <a:off x="5537200" y="0"/>
            <a:ext cx="3606800" cy="1484784"/>
          </a:xfrm>
          <a:prstGeom prst="rect">
            <a:avLst/>
          </a:prstGeom>
          <a:noFill/>
          <a:ln w="9525">
            <a:solidFill>
              <a:schemeClr val="tx1"/>
            </a:solidFill>
          </a:ln>
        </p:spPr>
      </p:pic>
      <p:sp>
        <p:nvSpPr>
          <p:cNvPr id="12" name="Прямоугольник 11"/>
          <p:cNvSpPr/>
          <p:nvPr/>
        </p:nvSpPr>
        <p:spPr>
          <a:xfrm>
            <a:off x="971600" y="1124744"/>
            <a:ext cx="36004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rgbClr val="C00000"/>
                </a:solidFill>
              </a:rPr>
              <a:t>а</a:t>
            </a:r>
            <a:endParaRPr lang="ru-RU" dirty="0">
              <a:solidFill>
                <a:srgbClr val="C00000"/>
              </a:solidFill>
            </a:endParaRPr>
          </a:p>
        </p:txBody>
      </p:sp>
      <p:sp>
        <p:nvSpPr>
          <p:cNvPr id="13" name="Прямоугольник 12"/>
          <p:cNvSpPr/>
          <p:nvPr/>
        </p:nvSpPr>
        <p:spPr>
          <a:xfrm>
            <a:off x="4427984" y="3645024"/>
            <a:ext cx="36004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rgbClr val="C00000"/>
                </a:solidFill>
              </a:rPr>
              <a:t>г</a:t>
            </a:r>
          </a:p>
        </p:txBody>
      </p:sp>
      <p:sp>
        <p:nvSpPr>
          <p:cNvPr id="14" name="Прямоугольник 13"/>
          <p:cNvSpPr/>
          <p:nvPr/>
        </p:nvSpPr>
        <p:spPr>
          <a:xfrm>
            <a:off x="1187624" y="3573016"/>
            <a:ext cx="36004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rgbClr val="C00000"/>
                </a:solidFill>
              </a:rPr>
              <a:t>в</a:t>
            </a:r>
          </a:p>
        </p:txBody>
      </p:sp>
      <p:sp>
        <p:nvSpPr>
          <p:cNvPr id="15" name="Прямоугольник 14"/>
          <p:cNvSpPr/>
          <p:nvPr/>
        </p:nvSpPr>
        <p:spPr>
          <a:xfrm>
            <a:off x="2411760" y="1196752"/>
            <a:ext cx="36004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rgbClr val="C00000"/>
                </a:solidFill>
              </a:rPr>
              <a:t>б</a:t>
            </a:r>
          </a:p>
        </p:txBody>
      </p:sp>
      <p:sp>
        <p:nvSpPr>
          <p:cNvPr id="16" name="Прямоугольник 15"/>
          <p:cNvSpPr/>
          <p:nvPr/>
        </p:nvSpPr>
        <p:spPr>
          <a:xfrm>
            <a:off x="5652120" y="116632"/>
            <a:ext cx="360040"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rgbClr val="C00000"/>
                </a:solidFill>
              </a:rPr>
              <a:t>д</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73" name="Rectangle 1"/>
          <p:cNvSpPr>
            <a:spLocks noChangeArrowheads="1"/>
          </p:cNvSpPr>
          <p:nvPr/>
        </p:nvSpPr>
        <p:spPr bwMode="auto">
          <a:xfrm>
            <a:off x="0" y="4657398"/>
            <a:ext cx="9036496" cy="25391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indent="457200" algn="just">
              <a:spcAft>
                <a:spcPts val="600"/>
              </a:spcAft>
            </a:pPr>
            <a:r>
              <a:rPr lang="ru-RU" sz="1600" b="1" dirty="0">
                <a:solidFill>
                  <a:srgbClr val="0070C0"/>
                </a:solidFill>
                <a:latin typeface="Times New Roman" pitchFamily="18" charset="0"/>
                <a:cs typeface="Times New Roman" pitchFamily="18" charset="0"/>
              </a:rPr>
              <a:t>Инвентарные порядовки делают также из металлического уголкового профиля 60x60x5 мм. </a:t>
            </a:r>
            <a:endParaRPr lang="ru-RU" sz="1600" b="1" dirty="0" smtClean="0">
              <a:solidFill>
                <a:srgbClr val="0070C0"/>
              </a:solidFill>
              <a:latin typeface="Times New Roman" pitchFamily="18" charset="0"/>
              <a:cs typeface="Times New Roman" pitchFamily="18" charset="0"/>
            </a:endParaRPr>
          </a:p>
          <a:p>
            <a:pPr indent="457200" algn="just">
              <a:spcAft>
                <a:spcPts val="600"/>
              </a:spcAft>
            </a:pPr>
            <a:r>
              <a:rPr lang="ru-RU" sz="1600" b="1" dirty="0" smtClean="0">
                <a:latin typeface="Times New Roman" pitchFamily="18" charset="0"/>
                <a:cs typeface="Times New Roman" pitchFamily="18" charset="0"/>
              </a:rPr>
              <a:t>На </a:t>
            </a:r>
            <a:r>
              <a:rPr lang="ru-RU" sz="1600" b="1" dirty="0">
                <a:latin typeface="Times New Roman" pitchFamily="18" charset="0"/>
                <a:cs typeface="Times New Roman" pitchFamily="18" charset="0"/>
              </a:rPr>
              <a:t>ребрах уголка порядовки нарезают деления глубиной 3 мм через каждые 77 мм или просверливают отверстия для закрепления шнура-причалки. </a:t>
            </a:r>
            <a:endParaRPr lang="ru-RU" sz="1600" b="1" dirty="0" smtClean="0">
              <a:latin typeface="Times New Roman" pitchFamily="18" charset="0"/>
              <a:cs typeface="Times New Roman" pitchFamily="18" charset="0"/>
            </a:endParaRPr>
          </a:p>
          <a:p>
            <a:pPr indent="457200" algn="just"/>
            <a:r>
              <a:rPr lang="ru-RU" sz="1600" b="1" dirty="0">
                <a:latin typeface="Times New Roman" pitchFamily="18" charset="0"/>
                <a:cs typeface="Times New Roman" pitchFamily="18" charset="0"/>
              </a:rPr>
              <a:t>В размер 77 мм входят высота кирпича (65 мм) и толщина шва (12 мм). Порядовки применяют для разметки рядов кладки, фиксирования отметок низа и верха оконных и дверных проемов, перемычек, прогонов, плит перекрытий и других элементов здания. </a:t>
            </a:r>
            <a:endParaRPr lang="ru-RU" sz="1600" b="1" dirty="0" smtClean="0">
              <a:latin typeface="Times New Roman" pitchFamily="18" charset="0"/>
              <a:cs typeface="Times New Roman" pitchFamily="18" charset="0"/>
            </a:endParaRPr>
          </a:p>
          <a:p>
            <a:pPr indent="457200" algn="just"/>
            <a:r>
              <a:rPr lang="ru-RU" sz="1600" b="1" dirty="0">
                <a:latin typeface="Times New Roman" pitchFamily="18" charset="0"/>
                <a:cs typeface="Times New Roman" pitchFamily="18" charset="0"/>
              </a:rPr>
              <a:t>Комплект инструментов каменщика размещают в сумке размером 350x260x100 мм. </a:t>
            </a:r>
            <a:r>
              <a:rPr lang="ru-RU" sz="1600" dirty="0"/>
              <a:t/>
            </a:r>
            <a:br>
              <a:rPr lang="ru-RU" sz="1600" dirty="0"/>
            </a:br>
            <a:endParaRPr lang="ru-RU" sz="1600" b="1" dirty="0" smtClean="0">
              <a:latin typeface="Times New Roman" pitchFamily="18" charset="0"/>
              <a:cs typeface="Times New Roman" pitchFamily="18" charset="0"/>
            </a:endParaRPr>
          </a:p>
        </p:txBody>
      </p:sp>
      <p:pic>
        <p:nvPicPr>
          <p:cNvPr id="3074" name="Picture 2" descr="C:\Documents and Settings\Agoltsev\Рабочий стол\Без имени-4.jpg"/>
          <p:cNvPicPr>
            <a:picLocks noChangeAspect="1" noChangeArrowheads="1"/>
          </p:cNvPicPr>
          <p:nvPr/>
        </p:nvPicPr>
        <p:blipFill>
          <a:blip r:embed="rId2" cstate="print"/>
          <a:srcRect/>
          <a:stretch>
            <a:fillRect/>
          </a:stretch>
        </p:blipFill>
        <p:spPr bwMode="auto">
          <a:xfrm>
            <a:off x="36576" y="18288"/>
            <a:ext cx="6089904" cy="3737847"/>
          </a:xfrm>
          <a:prstGeom prst="rect">
            <a:avLst/>
          </a:prstGeom>
          <a:noFill/>
          <a:ln w="9525">
            <a:solidFill>
              <a:schemeClr val="tx1"/>
            </a:solidFill>
          </a:ln>
        </p:spPr>
      </p:pic>
      <p:sp>
        <p:nvSpPr>
          <p:cNvPr id="5" name="Прямоугольник 4"/>
          <p:cNvSpPr/>
          <p:nvPr/>
        </p:nvSpPr>
        <p:spPr>
          <a:xfrm>
            <a:off x="84544" y="3782200"/>
            <a:ext cx="8951952" cy="7989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Рис.3.</a:t>
            </a:r>
            <a:r>
              <a:rPr lang="ru-RU" sz="1600" b="1" dirty="0" smtClean="0">
                <a:solidFill>
                  <a:srgbClr val="C00000"/>
                </a:solidFill>
                <a:latin typeface="Times New Roman" pitchFamily="18" charset="0"/>
                <a:cs typeface="Times New Roman" pitchFamily="18" charset="0"/>
              </a:rPr>
              <a:t> Контрольно-измерительный инструмент каменщика:  а – общий вид порядовки;</a:t>
            </a:r>
          </a:p>
          <a:p>
            <a:r>
              <a:rPr lang="ru-RU" sz="1600" b="1" dirty="0" smtClean="0">
                <a:solidFill>
                  <a:srgbClr val="C00000"/>
                </a:solidFill>
                <a:latin typeface="Times New Roman" pitchFamily="18" charset="0"/>
                <a:cs typeface="Times New Roman" pitchFamily="18" charset="0"/>
              </a:rPr>
              <a:t>б – металлическая порядовка; в - скоба</a:t>
            </a:r>
            <a:endParaRPr lang="ru-RU" sz="1600" b="1" dirty="0">
              <a:solidFill>
                <a:srgbClr val="C00000"/>
              </a:solidFill>
              <a:latin typeface="Times New Roman" pitchFamily="18" charset="0"/>
              <a:cs typeface="Times New Roman" pitchFamily="18" charset="0"/>
            </a:endParaRPr>
          </a:p>
        </p:txBody>
      </p:sp>
      <p:sp>
        <p:nvSpPr>
          <p:cNvPr id="6" name="Прямоугольник 5"/>
          <p:cNvSpPr/>
          <p:nvPr/>
        </p:nvSpPr>
        <p:spPr>
          <a:xfrm>
            <a:off x="1403648" y="0"/>
            <a:ext cx="1944216"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Шнур-причалка</a:t>
            </a:r>
            <a:endParaRPr lang="ru-RU" b="1" dirty="0">
              <a:solidFill>
                <a:schemeClr val="tx1"/>
              </a:solidFill>
              <a:latin typeface="Times New Roman" pitchFamily="18" charset="0"/>
              <a:cs typeface="Times New Roman" pitchFamily="18" charset="0"/>
            </a:endParaRPr>
          </a:p>
        </p:txBody>
      </p:sp>
      <p:cxnSp>
        <p:nvCxnSpPr>
          <p:cNvPr id="8" name="Прямая со стрелкой 7"/>
          <p:cNvCxnSpPr/>
          <p:nvPr/>
        </p:nvCxnSpPr>
        <p:spPr>
          <a:xfrm flipH="1">
            <a:off x="1763688" y="332656"/>
            <a:ext cx="144016" cy="576064"/>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4" descr="http://works.tarefer.ru/77/100019/pics/image012.jpg"/>
          <p:cNvPicPr>
            <a:picLocks noChangeAspect="1" noChangeArrowheads="1"/>
          </p:cNvPicPr>
          <p:nvPr/>
        </p:nvPicPr>
        <p:blipFill>
          <a:blip r:embed="rId3" cstate="print">
            <a:lum contrast="30000"/>
          </a:blip>
          <a:srcRect/>
          <a:stretch>
            <a:fillRect/>
          </a:stretch>
        </p:blipFill>
        <p:spPr bwMode="auto">
          <a:xfrm>
            <a:off x="6172200" y="61752"/>
            <a:ext cx="2922640" cy="369278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7" name="Рисунок 6" descr="C:\Documents and Settings\Admin\Рабочий стол\Женька\Сканер\media\image2.jpeg"/>
          <p:cNvPicPr/>
          <p:nvPr/>
        </p:nvPicPr>
        <p:blipFill>
          <a:blip r:embed="rId2" cstate="print"/>
          <a:srcRect/>
          <a:stretch>
            <a:fillRect/>
          </a:stretch>
        </p:blipFill>
        <p:spPr bwMode="auto">
          <a:xfrm>
            <a:off x="66328" y="54864"/>
            <a:ext cx="4392488" cy="4334256"/>
          </a:xfrm>
          <a:prstGeom prst="rect">
            <a:avLst/>
          </a:prstGeom>
          <a:noFill/>
          <a:ln w="9525">
            <a:solidFill>
              <a:schemeClr val="tx1"/>
            </a:solidFill>
            <a:miter lim="800000"/>
            <a:headEnd/>
            <a:tailEnd/>
          </a:ln>
        </p:spPr>
      </p:pic>
      <p:sp>
        <p:nvSpPr>
          <p:cNvPr id="9" name="Прямоугольник 8"/>
          <p:cNvSpPr/>
          <p:nvPr/>
        </p:nvSpPr>
        <p:spPr>
          <a:xfrm>
            <a:off x="4591432" y="4408568"/>
            <a:ext cx="4499992" cy="235799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Рис.5</a:t>
            </a:r>
            <a:r>
              <a:rPr lang="ru-RU" sz="1600" b="1" dirty="0" smtClean="0">
                <a:solidFill>
                  <a:srgbClr val="C00000"/>
                </a:solidFill>
                <a:latin typeface="Times New Roman" pitchFamily="18" charset="0"/>
                <a:cs typeface="Times New Roman" pitchFamily="18" charset="0"/>
              </a:rPr>
              <a:t> Леса для каменной кладки. </a:t>
            </a:r>
          </a:p>
          <a:p>
            <a:r>
              <a:rPr lang="ru-RU" sz="1600" b="1" dirty="0" smtClean="0">
                <a:solidFill>
                  <a:srgbClr val="C00000"/>
                </a:solidFill>
                <a:latin typeface="Times New Roman" pitchFamily="18" charset="0"/>
                <a:cs typeface="Times New Roman" pitchFamily="18" charset="0"/>
              </a:rPr>
              <a:t>а – безболтовые трубчатые; б – струнные подвесные; 1 – подкладка; 2-башмаки; 3-стойки; 4-ригеля; 5-патрубок; 6-крюк; 7-ограждение; 8-рабочий настил; 9-подвески (струны); 10-проушины для прогонов под настил; 11-перила; 12-прогоны; 13-болтовые соединения</a:t>
            </a:r>
            <a:endParaRPr lang="ru-RU" sz="1600" b="1" dirty="0">
              <a:solidFill>
                <a:srgbClr val="C00000"/>
              </a:solidFill>
              <a:latin typeface="Times New Roman" pitchFamily="18" charset="0"/>
              <a:cs typeface="Times New Roman" pitchFamily="18" charset="0"/>
            </a:endParaRPr>
          </a:p>
        </p:txBody>
      </p:sp>
      <p:pic>
        <p:nvPicPr>
          <p:cNvPr id="2051" name="Picture 3" descr="C:\Documents and Settings\Agoltsev\Рабочий стол\Без имени-4.jpg"/>
          <p:cNvPicPr>
            <a:picLocks noChangeAspect="1" noChangeArrowheads="1"/>
          </p:cNvPicPr>
          <p:nvPr/>
        </p:nvPicPr>
        <p:blipFill>
          <a:blip r:embed="rId3" cstate="print"/>
          <a:srcRect/>
          <a:stretch>
            <a:fillRect/>
          </a:stretch>
        </p:blipFill>
        <p:spPr bwMode="auto">
          <a:xfrm>
            <a:off x="4609736" y="59480"/>
            <a:ext cx="4464496" cy="4302208"/>
          </a:xfrm>
          <a:prstGeom prst="rect">
            <a:avLst/>
          </a:prstGeom>
          <a:noFill/>
          <a:ln w="9525">
            <a:solidFill>
              <a:schemeClr val="tx1"/>
            </a:solidFill>
          </a:ln>
        </p:spPr>
      </p:pic>
      <p:sp>
        <p:nvSpPr>
          <p:cNvPr id="11" name="Прямоугольник 10"/>
          <p:cNvSpPr/>
          <p:nvPr/>
        </p:nvSpPr>
        <p:spPr>
          <a:xfrm>
            <a:off x="61744" y="4471448"/>
            <a:ext cx="4409672" cy="230425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i="1" dirty="0" smtClean="0">
                <a:solidFill>
                  <a:srgbClr val="C00000"/>
                </a:solidFill>
                <a:latin typeface="Times New Roman" pitchFamily="18" charset="0"/>
                <a:cs typeface="Times New Roman" pitchFamily="18" charset="0"/>
              </a:rPr>
              <a:t>Рис.4 </a:t>
            </a:r>
            <a:r>
              <a:rPr lang="ru-RU" sz="1600" b="1" dirty="0" smtClean="0">
                <a:solidFill>
                  <a:srgbClr val="C00000"/>
                </a:solidFill>
                <a:latin typeface="Times New Roman" pitchFamily="18" charset="0"/>
                <a:cs typeface="Times New Roman" pitchFamily="18" charset="0"/>
              </a:rPr>
              <a:t>Леса для каменной кладки:</a:t>
            </a:r>
          </a:p>
          <a:p>
            <a:r>
              <a:rPr lang="ru-RU" sz="1600" b="1" dirty="0" smtClean="0">
                <a:solidFill>
                  <a:srgbClr val="C00000"/>
                </a:solidFill>
                <a:latin typeface="Times New Roman" pitchFamily="18" charset="0"/>
                <a:cs typeface="Times New Roman" pitchFamily="18" charset="0"/>
              </a:rPr>
              <a:t>1 — опорные тумбы из уголков; </a:t>
            </a:r>
          </a:p>
          <a:p>
            <a:r>
              <a:rPr lang="ru-RU" sz="1600" b="1" i="1" dirty="0" smtClean="0">
                <a:solidFill>
                  <a:srgbClr val="C00000"/>
                </a:solidFill>
                <a:latin typeface="Times New Roman" pitchFamily="18" charset="0"/>
                <a:cs typeface="Times New Roman" pitchFamily="18" charset="0"/>
              </a:rPr>
              <a:t>2</a:t>
            </a:r>
            <a:r>
              <a:rPr lang="ru-RU" sz="1600" b="1" dirty="0" smtClean="0">
                <a:solidFill>
                  <a:srgbClr val="C00000"/>
                </a:solidFill>
                <a:latin typeface="Times New Roman" pitchFamily="18" charset="0"/>
                <a:cs typeface="Times New Roman" pitchFamily="18" charset="0"/>
              </a:rPr>
              <a:t> — рабочий настил; </a:t>
            </a:r>
          </a:p>
          <a:p>
            <a:r>
              <a:rPr lang="ru-RU" sz="1600" b="1" i="1" dirty="0" smtClean="0">
                <a:solidFill>
                  <a:srgbClr val="C00000"/>
                </a:solidFill>
                <a:latin typeface="Times New Roman" pitchFamily="18" charset="0"/>
                <a:cs typeface="Times New Roman" pitchFamily="18" charset="0"/>
              </a:rPr>
              <a:t>3</a:t>
            </a:r>
            <a:r>
              <a:rPr lang="ru-RU" sz="1600" b="1" dirty="0" smtClean="0">
                <a:solidFill>
                  <a:srgbClr val="C00000"/>
                </a:solidFill>
                <a:latin typeface="Times New Roman" pitchFamily="18" charset="0"/>
                <a:cs typeface="Times New Roman" pitchFamily="18" charset="0"/>
              </a:rPr>
              <a:t> — стойка; </a:t>
            </a:r>
          </a:p>
          <a:p>
            <a:r>
              <a:rPr lang="ru-RU" sz="1600" b="1" i="1" dirty="0" smtClean="0">
                <a:solidFill>
                  <a:srgbClr val="C00000"/>
                </a:solidFill>
                <a:latin typeface="Times New Roman" pitchFamily="18" charset="0"/>
                <a:cs typeface="Times New Roman" pitchFamily="18" charset="0"/>
              </a:rPr>
              <a:t>4</a:t>
            </a:r>
            <a:r>
              <a:rPr lang="ru-RU" sz="1600" b="1" dirty="0" smtClean="0">
                <a:solidFill>
                  <a:srgbClr val="C00000"/>
                </a:solidFill>
                <a:latin typeface="Times New Roman" pitchFamily="18" charset="0"/>
                <a:cs typeface="Times New Roman" pitchFamily="18" charset="0"/>
              </a:rPr>
              <a:t> — рама жесткости;</a:t>
            </a:r>
          </a:p>
          <a:p>
            <a:r>
              <a:rPr lang="ru-RU" sz="1600" b="1" dirty="0" smtClean="0">
                <a:solidFill>
                  <a:srgbClr val="C00000"/>
                </a:solidFill>
                <a:latin typeface="Times New Roman" pitchFamily="18" charset="0"/>
                <a:cs typeface="Times New Roman" pitchFamily="18" charset="0"/>
              </a:rPr>
              <a:t> 5 —прогон настила; </a:t>
            </a:r>
          </a:p>
          <a:p>
            <a:r>
              <a:rPr lang="ru-RU" sz="1600" b="1" i="1" dirty="0" smtClean="0">
                <a:solidFill>
                  <a:srgbClr val="C00000"/>
                </a:solidFill>
                <a:latin typeface="Times New Roman" pitchFamily="18" charset="0"/>
                <a:cs typeface="Times New Roman" pitchFamily="18" charset="0"/>
              </a:rPr>
              <a:t>6</a:t>
            </a:r>
            <a:r>
              <a:rPr lang="ru-RU" sz="1600" b="1" dirty="0" smtClean="0">
                <a:solidFill>
                  <a:srgbClr val="C00000"/>
                </a:solidFill>
                <a:latin typeface="Times New Roman" pitchFamily="18" charset="0"/>
                <a:cs typeface="Times New Roman" pitchFamily="18" charset="0"/>
              </a:rPr>
              <a:t> — шарнир; </a:t>
            </a:r>
          </a:p>
          <a:p>
            <a:r>
              <a:rPr lang="ru-RU" sz="1600" b="1" dirty="0" smtClean="0">
                <a:solidFill>
                  <a:srgbClr val="C00000"/>
                </a:solidFill>
                <a:latin typeface="Times New Roman" pitchFamily="18" charset="0"/>
                <a:cs typeface="Times New Roman" pitchFamily="18" charset="0"/>
              </a:rPr>
              <a:t>7 — ограждение</a:t>
            </a:r>
          </a:p>
          <a:p>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16419737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TotalTime>
  <Words>3166</Words>
  <Application>Microsoft Office PowerPoint</Application>
  <PresentationFormat>Экран (4:3)</PresentationFormat>
  <Paragraphs>194</Paragraphs>
  <Slides>29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RePack by SPecialiST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TP-208</dc:creator>
  <cp:lastModifiedBy>RePack by Diakov</cp:lastModifiedBy>
  <cp:revision>58</cp:revision>
  <dcterms:created xsi:type="dcterms:W3CDTF">2013-04-02T04:04:02Z</dcterms:created>
  <dcterms:modified xsi:type="dcterms:W3CDTF">2021-10-05T03:40:41Z</dcterms:modified>
</cp:coreProperties>
</file>